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78" r:id="rId8"/>
    <p:sldId id="279" r:id="rId9"/>
    <p:sldId id="263" r:id="rId10"/>
    <p:sldId id="264" r:id="rId11"/>
    <p:sldId id="266" r:id="rId12"/>
    <p:sldId id="267" r:id="rId13"/>
    <p:sldId id="268" r:id="rId14"/>
    <p:sldId id="270" r:id="rId15"/>
    <p:sldId id="272" r:id="rId16"/>
    <p:sldId id="274" r:id="rId17"/>
    <p:sldId id="275" r:id="rId18"/>
    <p:sldId id="277" r:id="rId19"/>
    <p:sldId id="25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400" autoAdjust="0"/>
  </p:normalViewPr>
  <p:slideViewPr>
    <p:cSldViewPr>
      <p:cViewPr varScale="1">
        <p:scale>
          <a:sx n="84" d="100"/>
          <a:sy n="84" d="100"/>
        </p:scale>
        <p:origin x="102" y="408"/>
      </p:cViewPr>
      <p:guideLst>
        <p:guide orient="horz" pos="2160"/>
        <p:guide pos="2880"/>
      </p:guideLst>
    </p:cSldViewPr>
  </p:slideViewPr>
  <p:outlineViewPr>
    <p:cViewPr>
      <p:scale>
        <a:sx n="33" d="100"/>
        <a:sy n="33" d="100"/>
      </p:scale>
      <p:origin x="0" y="3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154446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41351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1585219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1158349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1011934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1105520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3551000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4105385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766944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279973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F4EDD3-7AB2-45D4-9A72-90F3BDAE456F}" type="datetimeFigureOut">
              <a:rPr lang="en-US" smtClean="0"/>
              <a:t>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5A3D16-A7B0-41DC-A889-21AFA3076591}" type="slidenum">
              <a:rPr lang="en-US" smtClean="0"/>
              <a:t>‹#›</a:t>
            </a:fld>
            <a:endParaRPr lang="en-US" dirty="0"/>
          </a:p>
        </p:txBody>
      </p:sp>
    </p:spTree>
    <p:extLst>
      <p:ext uri="{BB962C8B-B14F-4D97-AF65-F5344CB8AC3E}">
        <p14:creationId xmlns:p14="http://schemas.microsoft.com/office/powerpoint/2010/main" val="2550516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F4EDD3-7AB2-45D4-9A72-90F3BDAE456F}" type="datetimeFigureOut">
              <a:rPr lang="en-US" smtClean="0"/>
              <a:t>1/20/2017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A3D16-A7B0-41DC-A889-21AFA3076591}" type="slidenum">
              <a:rPr lang="en-US" smtClean="0"/>
              <a:t>‹#›</a:t>
            </a:fld>
            <a:endParaRPr lang="en-US" dirty="0"/>
          </a:p>
        </p:txBody>
      </p:sp>
    </p:spTree>
    <p:extLst>
      <p:ext uri="{BB962C8B-B14F-4D97-AF65-F5344CB8AC3E}">
        <p14:creationId xmlns:p14="http://schemas.microsoft.com/office/powerpoint/2010/main" val="3714861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greenyanks@ao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NEW BASIS CONSISTENCY AND BASIS REPORTING RULES</a:t>
            </a:r>
            <a:endParaRPr lang="en-US" dirty="0"/>
          </a:p>
        </p:txBody>
      </p:sp>
      <p:sp>
        <p:nvSpPr>
          <p:cNvPr id="3" name="Subtitle 2"/>
          <p:cNvSpPr>
            <a:spLocks noGrp="1"/>
          </p:cNvSpPr>
          <p:nvPr>
            <p:ph type="subTitle" idx="1"/>
          </p:nvPr>
        </p:nvSpPr>
        <p:spPr/>
        <p:txBody>
          <a:bodyPr/>
          <a:lstStyle/>
          <a:p>
            <a:r>
              <a:rPr lang="en-US" dirty="0" smtClean="0"/>
              <a:t>“IT’S ALL ABOUT THE BASIS”</a:t>
            </a:r>
          </a:p>
          <a:p>
            <a:endParaRPr lang="en-US" dirty="0"/>
          </a:p>
        </p:txBody>
      </p:sp>
    </p:spTree>
    <p:extLst>
      <p:ext uri="{BB962C8B-B14F-4D97-AF65-F5344CB8AC3E}">
        <p14:creationId xmlns:p14="http://schemas.microsoft.com/office/powerpoint/2010/main" val="4106039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RULES – WHICH FORMS?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FORM 8971 - REQUIRED TO BE FILED WITH IRS</a:t>
            </a:r>
          </a:p>
          <a:p>
            <a:pPr algn="just"/>
            <a:endParaRPr lang="en-US" dirty="0"/>
          </a:p>
          <a:p>
            <a:pPr algn="just"/>
            <a:r>
              <a:rPr lang="en-US" dirty="0" smtClean="0"/>
              <a:t>“SCHEDULE A” - REQUIRED TO BE GIVEN TO EACH BENEFICIARY WITH COPIES TO THE IRS</a:t>
            </a:r>
          </a:p>
          <a:p>
            <a:pPr algn="just"/>
            <a:endParaRPr lang="en-US" dirty="0" smtClean="0"/>
          </a:p>
          <a:p>
            <a:pPr algn="just"/>
            <a:r>
              <a:rPr lang="en-US" dirty="0" smtClean="0"/>
              <a:t>EXECUTOR (AS DESRIBED IN IRC 2203) IS RESPONSIBLE FOR FILING AND NOTICE</a:t>
            </a:r>
          </a:p>
          <a:p>
            <a:pPr marL="0" indent="0" algn="just">
              <a:buNone/>
            </a:pPr>
            <a:endParaRPr lang="en-US" dirty="0" smtClean="0"/>
          </a:p>
          <a:p>
            <a:pPr marL="0" indent="0" algn="just">
              <a:buNone/>
            </a:pPr>
            <a:r>
              <a:rPr lang="en-US" dirty="0" smtClean="0"/>
              <a:t>Each form effectively discloses the basis of each asset and certain other information about the estate and the beneficiaries.</a:t>
            </a:r>
          </a:p>
          <a:p>
            <a:endParaRPr lang="en-US" dirty="0"/>
          </a:p>
        </p:txBody>
      </p:sp>
    </p:spTree>
    <p:extLst>
      <p:ext uri="{BB962C8B-B14F-4D97-AF65-F5344CB8AC3E}">
        <p14:creationId xmlns:p14="http://schemas.microsoft.com/office/powerpoint/2010/main" val="2541641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REPORTNG RULES – THE BENEFICIARY</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Each Beneficiary gets a SCHEDULE A which discloses the basis of the assets reported on the 706 – but issues arise.</a:t>
            </a:r>
          </a:p>
          <a:p>
            <a:pPr marL="0" indent="0" algn="just">
              <a:buNone/>
            </a:pPr>
            <a:endParaRPr lang="en-US" dirty="0" smtClean="0"/>
          </a:p>
          <a:p>
            <a:pPr algn="just"/>
            <a:r>
              <a:rPr lang="en-US" dirty="0" smtClean="0"/>
              <a:t>TRUST OR ENTITY AS BENEFICIARY – If a trust is a beneficiary, who gets the Schedule A, the trustee or each beneficiary of the trust? The Regs. state (fortunately) that the Trustee receives the Schedule A.</a:t>
            </a:r>
          </a:p>
          <a:p>
            <a:pPr algn="just"/>
            <a:endParaRPr lang="en-US" dirty="0"/>
          </a:p>
          <a:p>
            <a:pPr algn="just"/>
            <a:r>
              <a:rPr lang="en-US" dirty="0" smtClean="0"/>
              <a:t>CANNOT LOCATE BENEFICIARY – If the beneficiary cannot be located, the Executor must disclose that fact on Form 8971 and inform IRS of what has been done to try and locate the beneficiary. Once the beneficiary is found, the Executor has 30 days to supplement Form 8971 and provide the discovered beneficiary with Schedule A.</a:t>
            </a:r>
          </a:p>
        </p:txBody>
      </p:sp>
    </p:spTree>
    <p:extLst>
      <p:ext uri="{BB962C8B-B14F-4D97-AF65-F5344CB8AC3E}">
        <p14:creationId xmlns:p14="http://schemas.microsoft.com/office/powerpoint/2010/main" val="4142508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RULES – THE BENEFICIARY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CANNOT DETERMINE WHICH ASSETS GO TO WHICH </a:t>
            </a:r>
            <a:r>
              <a:rPr lang="en-US" dirty="0" smtClean="0"/>
              <a:t>BENEFICIARY</a:t>
            </a:r>
            <a:endParaRPr lang="en-US" dirty="0"/>
          </a:p>
          <a:p>
            <a:pPr marL="0" indent="0" algn="just">
              <a:buNone/>
            </a:pPr>
            <a:r>
              <a:rPr lang="en-US" dirty="0" smtClean="0"/>
              <a:t>If the beneficiary cannot be determined as of the date the filings and notice are required, the Regs. state that every beneficiary who could possibly receive the asset receives the notice.</a:t>
            </a:r>
          </a:p>
          <a:p>
            <a:pPr marL="0" indent="0" algn="just">
              <a:buNone/>
            </a:pPr>
            <a:r>
              <a:rPr lang="en-US" dirty="0" smtClean="0"/>
              <a:t>For example, A leaves his entire estate in equal shares to his or her 7 children. If by the required filing and notice date it is unclear which children get which assets, all 7 children must receive a Schedule A with respect to every asset.</a:t>
            </a:r>
            <a:endParaRPr lang="en-US" dirty="0"/>
          </a:p>
        </p:txBody>
      </p:sp>
    </p:spTree>
    <p:extLst>
      <p:ext uri="{BB962C8B-B14F-4D97-AF65-F5344CB8AC3E}">
        <p14:creationId xmlns:p14="http://schemas.microsoft.com/office/powerpoint/2010/main" val="1996011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RULES – WHICH ASSETS</a:t>
            </a:r>
            <a:r>
              <a:rPr lang="en-US" dirty="0"/>
              <a:t> </a:t>
            </a:r>
            <a:r>
              <a:rPr lang="en-US" dirty="0" smtClean="0"/>
              <a:t>ARE SUBJECT TO REPORTING</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STATUTE STATES THAT ALL ASSETS IN GROSS ESTATE SHOULD BE REPORTED</a:t>
            </a:r>
          </a:p>
          <a:p>
            <a:pPr algn="just"/>
            <a:r>
              <a:rPr lang="en-US" dirty="0" smtClean="0"/>
              <a:t>THE REGULATIONS SENSIBLY EXCLUDE SOME ASSETS</a:t>
            </a:r>
          </a:p>
          <a:p>
            <a:pPr algn="just"/>
            <a:r>
              <a:rPr lang="en-US" dirty="0" smtClean="0"/>
              <a:t>CASH </a:t>
            </a:r>
          </a:p>
          <a:p>
            <a:pPr algn="just"/>
            <a:r>
              <a:rPr lang="en-US" dirty="0" smtClean="0"/>
              <a:t>INCOME IN RESPECT OF A DECEDENT (IRD)</a:t>
            </a:r>
          </a:p>
          <a:p>
            <a:pPr algn="just"/>
            <a:r>
              <a:rPr lang="en-US" dirty="0" smtClean="0"/>
              <a:t>SMALL TANGIBLE PERSONAL PROPERTY</a:t>
            </a:r>
          </a:p>
          <a:p>
            <a:pPr algn="just"/>
            <a:r>
              <a:rPr lang="en-US" dirty="0" smtClean="0"/>
              <a:t>ASSETS SOLD BY ESTATE BEFORE FILING AND NOTICE DATE</a:t>
            </a:r>
            <a:endParaRPr lang="en-US" dirty="0"/>
          </a:p>
        </p:txBody>
      </p:sp>
    </p:spTree>
    <p:extLst>
      <p:ext uri="{BB962C8B-B14F-4D97-AF65-F5344CB8AC3E}">
        <p14:creationId xmlns:p14="http://schemas.microsoft.com/office/powerpoint/2010/main" val="413774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RULES - CHANGES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SUPPLEMENTAL REPORTING REQUIRED FOR CHANGES</a:t>
            </a:r>
          </a:p>
          <a:p>
            <a:pPr algn="just"/>
            <a:endParaRPr lang="en-US" dirty="0"/>
          </a:p>
          <a:p>
            <a:pPr algn="just"/>
            <a:r>
              <a:rPr lang="en-US" dirty="0" smtClean="0"/>
              <a:t>VALUE ADJUSTMENT VIA AUDIT </a:t>
            </a:r>
          </a:p>
          <a:p>
            <a:pPr algn="just"/>
            <a:r>
              <a:rPr lang="en-US" dirty="0" smtClean="0"/>
              <a:t>SUBSEQUENT DISCOVERY OF AN ASSET</a:t>
            </a:r>
          </a:p>
          <a:p>
            <a:pPr algn="just"/>
            <a:r>
              <a:rPr lang="en-US" dirty="0" smtClean="0"/>
              <a:t>CHANGE IN BENEFICIARY</a:t>
            </a:r>
          </a:p>
          <a:p>
            <a:pPr algn="just"/>
            <a:r>
              <a:rPr lang="en-US" dirty="0" smtClean="0"/>
              <a:t>CHANGE OF ASSET VIA A TAX FREE TRANSACTION –</a:t>
            </a:r>
            <a:r>
              <a:rPr lang="en-US" dirty="0"/>
              <a:t> </a:t>
            </a:r>
            <a:r>
              <a:rPr lang="en-US" dirty="0" smtClean="0"/>
              <a:t>FOR EXAMLE - SECTION 1031 TAX-FREE EXCHANGE</a:t>
            </a:r>
          </a:p>
          <a:p>
            <a:pPr algn="just"/>
            <a:r>
              <a:rPr lang="en-US" dirty="0" smtClean="0"/>
              <a:t>NORMAL ADJUSTMENTS ARE EXEMPT – FOR EXAMPLE, POST-DEATH DEPRECIATION NEED NOT BE CALCULATED AND DISCLOSED TO THE BENEFICIARY. ONLY THE DATE OF DEATH 706 VALUE IS REPORTED.</a:t>
            </a:r>
            <a:endParaRPr lang="en-US" dirty="0"/>
          </a:p>
        </p:txBody>
      </p:sp>
    </p:spTree>
    <p:extLst>
      <p:ext uri="{BB962C8B-B14F-4D97-AF65-F5344CB8AC3E}">
        <p14:creationId xmlns:p14="http://schemas.microsoft.com/office/powerpoint/2010/main" val="2644083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BASIS REPORTING – SUBSEQUENT TRANSFER RULE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NOT IN STATUTE – A REGULATORY BOMBSHELL!!!!</a:t>
            </a:r>
          </a:p>
          <a:p>
            <a:pPr marL="0" indent="0">
              <a:buNone/>
            </a:pPr>
            <a:endParaRPr lang="en-US" dirty="0"/>
          </a:p>
          <a:p>
            <a:pPr marL="0" indent="0">
              <a:buNone/>
            </a:pPr>
            <a:r>
              <a:rPr lang="en-US" dirty="0" smtClean="0"/>
              <a:t>If the beneficiary transfers an asset to a family member or to a grantor trust, the beneficiary must inform the new owner of the asset via Schedule A and File Form 8971.</a:t>
            </a:r>
          </a:p>
          <a:p>
            <a:pPr marL="0" indent="0">
              <a:buNone/>
            </a:pPr>
            <a:endParaRPr lang="en-US" dirty="0"/>
          </a:p>
          <a:p>
            <a:pPr marL="0" indent="0">
              <a:buNone/>
            </a:pPr>
            <a:r>
              <a:rPr lang="en-US" dirty="0" smtClean="0"/>
              <a:t>There is no time limit – if the beneficiary transfers the asset several years later, the Filing and Notice requirements are applicable</a:t>
            </a:r>
          </a:p>
          <a:p>
            <a:pPr marL="0" indent="0">
              <a:buNone/>
            </a:pPr>
            <a:endParaRPr lang="en-US" dirty="0"/>
          </a:p>
          <a:p>
            <a:pPr marL="0" indent="0">
              <a:buNone/>
            </a:pPr>
            <a:r>
              <a:rPr lang="en-US" dirty="0" smtClean="0"/>
              <a:t>If the beneficiary transfers the assets BEFORE the executor provides that beneficiary with a Schedule A, the beneficiary must inform the Executor who in turn will file Form 8971 and provide the new owner with Schedule A</a:t>
            </a:r>
            <a:endParaRPr lang="en-US" dirty="0"/>
          </a:p>
          <a:p>
            <a:pPr marL="0" indent="0">
              <a:buNone/>
            </a:pPr>
            <a:endParaRPr lang="en-US" dirty="0" smtClean="0"/>
          </a:p>
        </p:txBody>
      </p:sp>
    </p:spTree>
    <p:extLst>
      <p:ext uri="{BB962C8B-B14F-4D97-AF65-F5344CB8AC3E}">
        <p14:creationId xmlns:p14="http://schemas.microsoft.com/office/powerpoint/2010/main" val="4012608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BASIS CONSISTENCY RULES AND OMITTED PROPERTY</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ADDRESSES ASSETS FIRST DISCOVERED AFTER FORM 8971 AND SCHEDULE A HAVE BEEN FILED FOR THE OTHER KNOWN ASSETS</a:t>
            </a:r>
          </a:p>
          <a:p>
            <a:pPr algn="just"/>
            <a:endParaRPr lang="en-US" dirty="0"/>
          </a:p>
          <a:p>
            <a:pPr marL="0" indent="0" algn="just">
              <a:buNone/>
            </a:pPr>
            <a:r>
              <a:rPr lang="en-US" dirty="0" smtClean="0"/>
              <a:t>      SUCH ASSETS SHOULD BE REPORTED ON A SUPPLEMENTAL FORM 8971 AND SCHEDULE(S) A</a:t>
            </a:r>
          </a:p>
          <a:p>
            <a:pPr marL="0" indent="0" algn="just">
              <a:buNone/>
            </a:pPr>
            <a:endParaRPr lang="en-US" dirty="0"/>
          </a:p>
          <a:p>
            <a:pPr marL="0" indent="0" algn="just">
              <a:buNone/>
            </a:pPr>
            <a:r>
              <a:rPr lang="en-US" u="sng" dirty="0" smtClean="0"/>
              <a:t>HOWEVER</a:t>
            </a:r>
            <a:r>
              <a:rPr lang="en-US" dirty="0" smtClean="0"/>
              <a:t>, IF THE AFTER-DISCOVERED ASSET IS SUBJECT TO THE BASIS CONSISTENCY RULE:</a:t>
            </a:r>
            <a:endParaRPr lang="en-US" dirty="0"/>
          </a:p>
          <a:p>
            <a:pPr marL="0" indent="0" algn="just">
              <a:buNone/>
            </a:pPr>
            <a:r>
              <a:rPr lang="en-US" dirty="0" smtClean="0"/>
              <a:t>     IF THE ASSET IS  REPORTED WITHIN THE STATUTE OF LIMITATIONS WITH RESPECT TO THE ESTATE, THEN “NO HARM NO FOUL”. THE ASSET GETS REPORTED, THE ESTATE TAX IS PAID AND THE BENEFICIARY RECEIVES THE BASIS</a:t>
            </a:r>
            <a:endParaRPr lang="en-US" dirty="0"/>
          </a:p>
          <a:p>
            <a:pPr marL="0" indent="0" algn="just">
              <a:buNone/>
            </a:pPr>
            <a:r>
              <a:rPr lang="en-US" dirty="0" smtClean="0"/>
              <a:t>    IF THE ASSETIS REPORTED AFTER THE STATUTE OF LIMIITATIONS HAS RUN, </a:t>
            </a:r>
            <a:r>
              <a:rPr lang="en-US" u="sng" dirty="0" smtClean="0"/>
              <a:t>THE BASIS IN THE HANDS OF THE BENEFICIARY = ZERO!!!</a:t>
            </a:r>
          </a:p>
          <a:p>
            <a:pPr marL="0" indent="0" algn="just">
              <a:buNone/>
            </a:pPr>
            <a:r>
              <a:rPr lang="en-US" dirty="0" smtClean="0"/>
              <a:t>   IF THE ASSET IS NEVER REPORTED, THE BASIS = 0 UNTIL REPORTED OR IF REPORTED BY THE IRS IF THE SERVICE FILES THE RETURN UNDER THE STATUTE</a:t>
            </a:r>
          </a:p>
          <a:p>
            <a:endParaRPr lang="en-US" dirty="0" smtClean="0"/>
          </a:p>
        </p:txBody>
      </p:sp>
    </p:spTree>
    <p:extLst>
      <p:ext uri="{BB962C8B-B14F-4D97-AF65-F5344CB8AC3E}">
        <p14:creationId xmlns:p14="http://schemas.microsoft.com/office/powerpoint/2010/main" val="3832700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EFFECTIVE DATES</a:t>
            </a:r>
            <a:br>
              <a:rPr lang="en-US" dirty="0" smtClean="0"/>
            </a:br>
            <a:r>
              <a:rPr lang="en-US" dirty="0" smtClean="0"/>
              <a:t>AND TIMING OF REPORTING</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EFFECTIVE FOR ALL FORMS 706 FILED ON OR AFTER AUGUST 1, 2015</a:t>
            </a:r>
          </a:p>
          <a:p>
            <a:pPr algn="just"/>
            <a:r>
              <a:rPr lang="en-US" dirty="0" smtClean="0"/>
              <a:t>REPORTING REQUIRED 30 DAYS AFTER EARLIER OF FILING OF RETURN OR DUE DATE (INCLUDING EXTENSIONS)</a:t>
            </a:r>
          </a:p>
          <a:p>
            <a:pPr algn="just"/>
            <a:r>
              <a:rPr lang="en-US" dirty="0" smtClean="0"/>
              <a:t>REPORTING RULES DELAYED UNTIL JUNE 30, 2016</a:t>
            </a:r>
          </a:p>
          <a:p>
            <a:pPr algn="just"/>
            <a:r>
              <a:rPr lang="en-US" dirty="0" smtClean="0"/>
              <a:t>CONSISTENCY RULES EFFECTIVE AUGUST 1, 2015</a:t>
            </a:r>
          </a:p>
          <a:p>
            <a:endParaRPr lang="en-US" dirty="0"/>
          </a:p>
        </p:txBody>
      </p:sp>
    </p:spTree>
    <p:extLst>
      <p:ext uri="{BB962C8B-B14F-4D97-AF65-F5344CB8AC3E}">
        <p14:creationId xmlns:p14="http://schemas.microsoft.com/office/powerpoint/2010/main" val="3309368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PENALTIES</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FAILURE TO TIMELY FILE – THERE ARE PER OCCURRENCE PENALTIES OF $50 OR $250 DEPENDENT UPON DEGREE OF LATENESS, SUBJECT TO A MAXIMUM OF $3,000,000 INDEXED FOR INFLATION PER YEAR (NOT A TYPO) - $3,143,000 FOR 2016</a:t>
            </a:r>
          </a:p>
          <a:p>
            <a:pPr algn="just"/>
            <a:r>
              <a:rPr lang="en-US" dirty="0" smtClean="0"/>
              <a:t>SECTION 6662 ACCURACY RELATED PENALTIES APPLY TO SUBSTATIAL OVERSTATEMENT OF BASIS</a:t>
            </a:r>
          </a:p>
          <a:p>
            <a:pPr algn="just"/>
            <a:r>
              <a:rPr lang="en-US" dirty="0" smtClean="0"/>
              <a:t>STATUTE OF LIMITATIONS WILL INCREASE TO SIX YEARS IF INCOME IS UNDERSTATED BY MORE THAN 25% AS A RESULT OF OVERSTATEMENT OF BASIS</a:t>
            </a:r>
            <a:endParaRPr lang="en-US" dirty="0"/>
          </a:p>
        </p:txBody>
      </p:sp>
    </p:spTree>
    <p:extLst>
      <p:ext uri="{BB962C8B-B14F-4D97-AF65-F5344CB8AC3E}">
        <p14:creationId xmlns:p14="http://schemas.microsoft.com/office/powerpoint/2010/main" val="4188691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BASIS CONSISTENCY AND REPORTING RULES</a:t>
            </a:r>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RICHARD GREENBERG</a:t>
            </a:r>
          </a:p>
          <a:p>
            <a:pPr marL="0" indent="0">
              <a:buNone/>
            </a:pPr>
            <a:r>
              <a:rPr lang="en-US" dirty="0" smtClean="0"/>
              <a:t>GREENBERG &amp; SCHULMAN</a:t>
            </a:r>
          </a:p>
          <a:p>
            <a:pPr marL="0" indent="0">
              <a:buNone/>
            </a:pPr>
            <a:r>
              <a:rPr lang="en-US" dirty="0" smtClean="0"/>
              <a:t>90 WOODBRIDGE CENTER DRIVE SUITE 200</a:t>
            </a:r>
          </a:p>
          <a:p>
            <a:pPr marL="0" indent="0">
              <a:buNone/>
            </a:pPr>
            <a:r>
              <a:rPr lang="en-US" dirty="0" smtClean="0"/>
              <a:t>WOODBRIDGE NJ 07095</a:t>
            </a:r>
          </a:p>
          <a:p>
            <a:pPr marL="0" indent="0">
              <a:buNone/>
            </a:pPr>
            <a:r>
              <a:rPr lang="en-US" dirty="0" smtClean="0"/>
              <a:t>732-636-8800</a:t>
            </a:r>
          </a:p>
          <a:p>
            <a:pPr marL="0" indent="0">
              <a:buNone/>
            </a:pPr>
            <a:r>
              <a:rPr lang="en-US" dirty="0" smtClean="0">
                <a:hlinkClick r:id="rId2"/>
              </a:rPr>
              <a:t>greenyanks@aol.com</a:t>
            </a:r>
            <a:endParaRPr lang="en-US" dirty="0" smtClean="0"/>
          </a:p>
          <a:p>
            <a:endParaRPr lang="en-US" dirty="0" smtClean="0"/>
          </a:p>
        </p:txBody>
      </p:sp>
    </p:spTree>
    <p:extLst>
      <p:ext uri="{BB962C8B-B14F-4D97-AF65-F5344CB8AC3E}">
        <p14:creationId xmlns:p14="http://schemas.microsoft.com/office/powerpoint/2010/main" val="3764670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SURFACE TRANSPORTATION AND VETERANS HEALTH CARE CHOICE ACT OF 2015</a:t>
            </a:r>
          </a:p>
          <a:p>
            <a:pPr algn="just"/>
            <a:endParaRPr lang="en-US" dirty="0"/>
          </a:p>
          <a:p>
            <a:pPr algn="just"/>
            <a:r>
              <a:rPr lang="en-US" dirty="0" smtClean="0"/>
              <a:t>MOST OF IT IS UNRELATED TO OUR PRACTICE</a:t>
            </a:r>
          </a:p>
          <a:p>
            <a:pPr marL="0" indent="0" algn="just">
              <a:buNone/>
            </a:pPr>
            <a:endParaRPr lang="en-US" dirty="0" smtClean="0"/>
          </a:p>
          <a:p>
            <a:pPr algn="just"/>
            <a:r>
              <a:rPr lang="en-US" dirty="0" smtClean="0"/>
              <a:t>SECTIONS 2004, 2005 AND 2006 – MAJOR IMPACT </a:t>
            </a:r>
          </a:p>
          <a:p>
            <a:pPr marL="0" indent="0" algn="just">
              <a:buNone/>
            </a:pPr>
            <a:endParaRPr lang="en-US" dirty="0" smtClean="0"/>
          </a:p>
          <a:p>
            <a:pPr marL="0" indent="0" algn="just">
              <a:buNone/>
            </a:pPr>
            <a:r>
              <a:rPr lang="en-US" dirty="0"/>
              <a:t> C</a:t>
            </a:r>
            <a:r>
              <a:rPr lang="en-US" dirty="0" smtClean="0"/>
              <a:t>REATES NEW RULES RELATIVE TO BASIS AND BASIS REPORTING</a:t>
            </a:r>
            <a:endParaRPr lang="en-US" dirty="0"/>
          </a:p>
          <a:p>
            <a:pPr marL="0" indent="0" algn="just">
              <a:buNone/>
            </a:pPr>
            <a:endParaRPr lang="en-US" dirty="0"/>
          </a:p>
          <a:p>
            <a:pPr marL="0" indent="0" algn="just">
              <a:buNone/>
            </a:pPr>
            <a:endParaRPr lang="en-US" dirty="0" smtClean="0"/>
          </a:p>
        </p:txBody>
      </p:sp>
    </p:spTree>
    <p:extLst>
      <p:ext uri="{BB962C8B-B14F-4D97-AF65-F5344CB8AC3E}">
        <p14:creationId xmlns:p14="http://schemas.microsoft.com/office/powerpoint/2010/main" val="3272726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706, SECTION 1014 AND BASIS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BACKGROUND – IF AN ASSET IS INCLUDED IN THE GROSS ESTATE OF A DECEDENT (EXCEPT IRD), BASIS OF ASSET IS ADJUSTED TO FMV OF ASSET  -- IRC SECTION 1014</a:t>
            </a:r>
          </a:p>
          <a:p>
            <a:pPr algn="just"/>
            <a:r>
              <a:rPr lang="en-US" dirty="0" smtClean="0"/>
              <a:t>There is a misunderstanding of the rule. It is mistakenly believed by many that “whatever is reported on the 706 is the basis in the hands of the beneficiary”.</a:t>
            </a:r>
          </a:p>
          <a:p>
            <a:pPr algn="just"/>
            <a:r>
              <a:rPr lang="en-US" dirty="0" smtClean="0"/>
              <a:t>That is not what the Statute states. Section 1014 states that the BASIS = FMV OF THE ASSET, NOT THE AMOUNT STATED ON FORM 706</a:t>
            </a:r>
          </a:p>
          <a:p>
            <a:pPr algn="just"/>
            <a:endParaRPr lang="en-US" dirty="0" smtClean="0"/>
          </a:p>
          <a:p>
            <a:pPr algn="just"/>
            <a:endParaRPr lang="en-US" dirty="0"/>
          </a:p>
        </p:txBody>
      </p:sp>
    </p:spTree>
    <p:extLst>
      <p:ext uri="{BB962C8B-B14F-4D97-AF65-F5344CB8AC3E}">
        <p14:creationId xmlns:p14="http://schemas.microsoft.com/office/powerpoint/2010/main" val="4251393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1014 - APPLICATION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EXAMPLES OF WHY THIS DIFFERENCE MAKES SENSE</a:t>
            </a:r>
          </a:p>
          <a:p>
            <a:pPr marL="0" indent="0" algn="just">
              <a:buNone/>
            </a:pPr>
            <a:endParaRPr lang="en-US" dirty="0" smtClean="0"/>
          </a:p>
          <a:p>
            <a:pPr marL="0" indent="0" algn="just">
              <a:buNone/>
            </a:pPr>
            <a:r>
              <a:rPr lang="en-US" dirty="0" smtClean="0"/>
              <a:t>      706 IS WRONG AND BENEFICIARY CAN PROVE IT. </a:t>
            </a:r>
          </a:p>
          <a:p>
            <a:pPr marL="0" indent="0" algn="just">
              <a:buNone/>
            </a:pPr>
            <a:endParaRPr lang="en-US" dirty="0" smtClean="0"/>
          </a:p>
          <a:p>
            <a:pPr marL="0" indent="0" algn="just">
              <a:buNone/>
            </a:pPr>
            <a:r>
              <a:rPr lang="en-US" dirty="0" smtClean="0"/>
              <a:t>For example, A inherits a building valued on the 706 at $1,000,000. A sells the building 2 months later for $3,000,000 with no other intervening factors affecting the value of the building for the two month period. </a:t>
            </a:r>
          </a:p>
          <a:p>
            <a:pPr marL="0" indent="0" algn="just">
              <a:buNone/>
            </a:pPr>
            <a:endParaRPr lang="en-US" dirty="0"/>
          </a:p>
          <a:p>
            <a:pPr marL="0" indent="0" algn="just">
              <a:buNone/>
            </a:pPr>
            <a:r>
              <a:rPr lang="en-US" dirty="0" smtClean="0"/>
              <a:t>The FMV of the building is obviously $3,000,000. </a:t>
            </a:r>
            <a:r>
              <a:rPr lang="en-US" dirty="0"/>
              <a:t> </a:t>
            </a:r>
            <a:r>
              <a:rPr lang="en-US" dirty="0" smtClean="0"/>
              <a:t>A should not be saddled with a $2,000,000 gain merely because the 706 incorrectly reported the value.                 </a:t>
            </a:r>
            <a:endParaRPr lang="en-US" dirty="0"/>
          </a:p>
        </p:txBody>
      </p:sp>
    </p:spTree>
    <p:extLst>
      <p:ext uri="{BB962C8B-B14F-4D97-AF65-F5344CB8AC3E}">
        <p14:creationId xmlns:p14="http://schemas.microsoft.com/office/powerpoint/2010/main" val="62366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1014 - APPLICATION</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                         AUDIT ADJUSTMENTS</a:t>
            </a:r>
          </a:p>
          <a:p>
            <a:pPr marL="0" indent="0" algn="just">
              <a:buNone/>
            </a:pPr>
            <a:r>
              <a:rPr lang="en-US" dirty="0" smtClean="0"/>
              <a:t>For example, the 706 value of a building is reported at $1,000,000, but the IRS believes (and perhaps is right) that the value is $1,500,000. </a:t>
            </a:r>
          </a:p>
          <a:p>
            <a:pPr marL="0" indent="0" algn="just">
              <a:buNone/>
            </a:pPr>
            <a:r>
              <a:rPr lang="en-US" dirty="0" smtClean="0"/>
              <a:t>However, the Service has issues with other items subject to valuation and agrees to concede the $1.5 million value in exchange for a lesser discount in connection with another asset. The beneficiary should not be saddled with a $1.0 million basis and a $500,000 gain.</a:t>
            </a:r>
          </a:p>
        </p:txBody>
      </p:sp>
    </p:spTree>
    <p:extLst>
      <p:ext uri="{BB962C8B-B14F-4D97-AF65-F5344CB8AC3E}">
        <p14:creationId xmlns:p14="http://schemas.microsoft.com/office/powerpoint/2010/main" val="388702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CONSISTENCY RULE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NOW – FOR THE FIRST TIME - FOR CERTAIN ESTATES – THE LAW IS CHANGED. </a:t>
            </a:r>
          </a:p>
          <a:p>
            <a:pPr marL="0" indent="0">
              <a:buNone/>
            </a:pPr>
            <a:r>
              <a:rPr lang="en-US" dirty="0" smtClean="0"/>
              <a:t>    IF:</a:t>
            </a:r>
          </a:p>
          <a:p>
            <a:r>
              <a:rPr lang="en-US" dirty="0" smtClean="0"/>
              <a:t>THE ESTATE IS REQUIRED TO FILE A 706 </a:t>
            </a:r>
          </a:p>
          <a:p>
            <a:pPr marL="0" indent="0">
              <a:buNone/>
            </a:pPr>
            <a:r>
              <a:rPr lang="en-US" dirty="0"/>
              <a:t> </a:t>
            </a:r>
            <a:r>
              <a:rPr lang="en-US" dirty="0" smtClean="0"/>
              <a:t>   </a:t>
            </a:r>
            <a:r>
              <a:rPr lang="en-US" u="sng" dirty="0" smtClean="0"/>
              <a:t>AND</a:t>
            </a:r>
          </a:p>
          <a:p>
            <a:r>
              <a:rPr lang="en-US" dirty="0" smtClean="0"/>
              <a:t>THE ASSET CAUSES AN </a:t>
            </a:r>
            <a:r>
              <a:rPr lang="en-US" u="sng" dirty="0" smtClean="0"/>
              <a:t>INCREASE</a:t>
            </a:r>
            <a:r>
              <a:rPr lang="en-US" dirty="0" smtClean="0"/>
              <a:t> IN ESTATE TAX LIABLITY</a:t>
            </a:r>
          </a:p>
          <a:p>
            <a:r>
              <a:rPr lang="en-US" dirty="0" smtClean="0"/>
              <a:t>THEN – THE BASIS IN THE HANDS OF THE BENEFICIARY CANNOT EXCEED THE 706 VALUE</a:t>
            </a:r>
            <a:endParaRPr lang="en-US" dirty="0"/>
          </a:p>
        </p:txBody>
      </p:sp>
    </p:spTree>
    <p:extLst>
      <p:ext uri="{BB962C8B-B14F-4D97-AF65-F5344CB8AC3E}">
        <p14:creationId xmlns:p14="http://schemas.microsoft.com/office/powerpoint/2010/main" val="2176608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BASIS CONSISTENCY RULE - EXAMPLES</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t>The simplest way to explain the rule is by </a:t>
            </a:r>
            <a:r>
              <a:rPr lang="en-US" dirty="0"/>
              <a:t>E</a:t>
            </a:r>
            <a:r>
              <a:rPr lang="en-US" dirty="0" smtClean="0"/>
              <a:t>xamples to which the rule </a:t>
            </a:r>
            <a:r>
              <a:rPr lang="en-US" u="sng" dirty="0" smtClean="0"/>
              <a:t>does not </a:t>
            </a:r>
            <a:r>
              <a:rPr lang="en-US" dirty="0" smtClean="0"/>
              <a:t>apply!!</a:t>
            </a:r>
          </a:p>
          <a:p>
            <a:pPr marL="0" indent="0" algn="just">
              <a:buNone/>
            </a:pPr>
            <a:endParaRPr lang="en-US" dirty="0"/>
          </a:p>
          <a:p>
            <a:pPr marL="0" indent="0" algn="just">
              <a:buNone/>
            </a:pPr>
            <a:r>
              <a:rPr lang="en-US" dirty="0" smtClean="0"/>
              <a:t>	A dies with a $30 million estate and leaves the entire estate to the surviving spouse. </a:t>
            </a:r>
          </a:p>
          <a:p>
            <a:pPr marL="0" indent="0" algn="just">
              <a:buNone/>
            </a:pPr>
            <a:r>
              <a:rPr lang="en-US" dirty="0" smtClean="0"/>
              <a:t>The Estate is required to file a 706, but since the entire estate qualifies for the marital deduction, there is no INCREASE in the ESTATE TAX LIABILITY with respect to ANY ASSET of the estate. Therefore, the Basis Consistency Rule </a:t>
            </a:r>
            <a:r>
              <a:rPr lang="en-US" u="sng" dirty="0" smtClean="0"/>
              <a:t>does not </a:t>
            </a:r>
            <a:r>
              <a:rPr lang="en-US" dirty="0" smtClean="0"/>
              <a:t>apply and the surviving spouse is not automatically bound by any values stated on the 706.</a:t>
            </a:r>
            <a:endParaRPr lang="en-US" dirty="0"/>
          </a:p>
        </p:txBody>
      </p:sp>
    </p:spTree>
    <p:extLst>
      <p:ext uri="{BB962C8B-B14F-4D97-AF65-F5344CB8AC3E}">
        <p14:creationId xmlns:p14="http://schemas.microsoft.com/office/powerpoint/2010/main" val="2964496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BASIS CONSISTENCY RULES - EXAMPLES</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smtClean="0"/>
              <a:t>A dies with a $30 million estate and leaves a building worth $8 million to the surviving spouse and the other $22 million of assets to the his or her children.</a:t>
            </a:r>
          </a:p>
          <a:p>
            <a:pPr marL="0" indent="0" algn="just">
              <a:buNone/>
            </a:pPr>
            <a:endParaRPr lang="en-US" dirty="0" smtClean="0"/>
          </a:p>
          <a:p>
            <a:pPr marL="0" indent="0" algn="just">
              <a:buNone/>
            </a:pPr>
            <a:r>
              <a:rPr lang="en-US" dirty="0" smtClean="0"/>
              <a:t>The estate is required to file a 706 and there is clearly estate tax due. HOWEVER, there is no </a:t>
            </a:r>
            <a:r>
              <a:rPr lang="en-US" u="sng" dirty="0" smtClean="0"/>
              <a:t>increase</a:t>
            </a:r>
            <a:r>
              <a:rPr lang="en-US" dirty="0" smtClean="0"/>
              <a:t> in estate tax liability </a:t>
            </a:r>
            <a:r>
              <a:rPr lang="en-US" u="sng" dirty="0" smtClean="0"/>
              <a:t>with respect to the building</a:t>
            </a:r>
            <a:r>
              <a:rPr lang="en-US" dirty="0" smtClean="0"/>
              <a:t> left to the surviving spouse. Therefore, the Basis Consistency Rule </a:t>
            </a:r>
            <a:r>
              <a:rPr lang="en-US" u="sng" dirty="0" smtClean="0"/>
              <a:t>does not </a:t>
            </a:r>
            <a:r>
              <a:rPr lang="en-US" dirty="0" smtClean="0"/>
              <a:t>apply </a:t>
            </a:r>
            <a:r>
              <a:rPr lang="en-US" u="sng" dirty="0" smtClean="0"/>
              <a:t>to the building </a:t>
            </a:r>
            <a:r>
              <a:rPr lang="en-US" dirty="0" smtClean="0"/>
              <a:t>and the surviving spouse is not automatically bound by the value of the building as stated on the 706.</a:t>
            </a:r>
          </a:p>
          <a:p>
            <a:pPr marL="0" indent="0" algn="just">
              <a:buNone/>
            </a:pPr>
            <a:endParaRPr lang="en-US" dirty="0"/>
          </a:p>
          <a:p>
            <a:pPr marL="0" indent="0" algn="just">
              <a:buNone/>
            </a:pPr>
            <a:r>
              <a:rPr lang="en-US" dirty="0" smtClean="0"/>
              <a:t>However, the children of A are subject to the Basis Consistency Rules with respect to the $22 million in assets inherited by them.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4021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RULES</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t>ESTATES REQUIRED TO FILE A 706 UNDER 6018(a) ARE SUBJECT TO THE REPORTING REQUIREMENTS</a:t>
            </a:r>
          </a:p>
          <a:p>
            <a:pPr algn="just"/>
            <a:r>
              <a:rPr lang="en-US" dirty="0" smtClean="0"/>
              <a:t>THESE ARE ESTATES IN WHICH THE GROSS ESTATE AND ADJUSTED TAXABLE GIFTS EXCEED THE BASIC EXCLUSION AMOUNT ($5,450,000 for 2016).</a:t>
            </a:r>
          </a:p>
          <a:p>
            <a:pPr algn="just"/>
            <a:r>
              <a:rPr lang="en-US" dirty="0" smtClean="0"/>
              <a:t>DOES NOT INCLUDE ESTATES WHICH ARE LESS THAN THE BASIC EXCLUSION AMOUNT AND ARE FILING SOLELY FOR PORTABILTIY OR GST ALLOCATION OR OTHERWISE</a:t>
            </a:r>
          </a:p>
          <a:p>
            <a:pPr algn="just"/>
            <a:endParaRPr lang="en-US" dirty="0"/>
          </a:p>
          <a:p>
            <a:pPr algn="just"/>
            <a:r>
              <a:rPr lang="en-US" dirty="0" smtClean="0"/>
              <a:t>THIS IS A BROADER CATEGORY OF ESTATES THAN THOSE SUBJECT TO THE BASIS CONSISTENCY RULES. THE REPORTING RULES APPLY IF THE ESTATE IS REQUIRED TO FILE A 706 UNDER SECTION 6018(a) WHETHER OR NOT THERE IS AN INCREASE IN ESTATE TAX LIABILITY – OR ANY ESTATE TAX LIABILITY.</a:t>
            </a:r>
          </a:p>
          <a:p>
            <a:pPr algn="just"/>
            <a:endParaRPr lang="en-US" dirty="0"/>
          </a:p>
          <a:p>
            <a:pPr algn="just"/>
            <a:r>
              <a:rPr lang="en-US" dirty="0" smtClean="0"/>
              <a:t>Example – A dies with an estate worth $8,000,000, all of which is left to the surviving spouse or alternatively has a typical marital/non-marital disposition such that there is no estate tax liability due. The Basis Consistency Rules previously described do not apply -- but the Basis Reporting Rules described hereafter do.</a:t>
            </a:r>
          </a:p>
        </p:txBody>
      </p:sp>
    </p:spTree>
    <p:extLst>
      <p:ext uri="{BB962C8B-B14F-4D97-AF65-F5344CB8AC3E}">
        <p14:creationId xmlns:p14="http://schemas.microsoft.com/office/powerpoint/2010/main" val="1916576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1529</Words>
  <Application>Microsoft Office PowerPoint</Application>
  <PresentationFormat>On-screen Show (4:3)</PresentationFormat>
  <Paragraphs>119</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THE NEW BASIS CONSISTENCY AND BASIS REPORTING RULES</vt:lpstr>
      <vt:lpstr>THE ACT</vt:lpstr>
      <vt:lpstr>FORM 706, SECTION 1014 AND BASIS</vt:lpstr>
      <vt:lpstr>SECTION 1014 - APPLICATION</vt:lpstr>
      <vt:lpstr>SECTION 1014 - APPLICATION</vt:lpstr>
      <vt:lpstr>BASIS CONSISTENCY RULE</vt:lpstr>
      <vt:lpstr>BASIS CONSISTENCY RULE - EXAMPLES</vt:lpstr>
      <vt:lpstr>BASIS CONSISTENCY RULES - EXAMPLES</vt:lpstr>
      <vt:lpstr>REPORTING RULES</vt:lpstr>
      <vt:lpstr>REPORTING RULES – WHICH FORMS?</vt:lpstr>
      <vt:lpstr>REPORTNG RULES – THE BENEFICIARY</vt:lpstr>
      <vt:lpstr>REPORTING RULES – THE BENEFICIARY</vt:lpstr>
      <vt:lpstr>REPORTING RULES – WHICH ASSETS ARE SUBJECT TO REPORTING</vt:lpstr>
      <vt:lpstr>REPORTING RULES - CHANGES</vt:lpstr>
      <vt:lpstr>BASIS REPORTING – SUBSEQUENT TRANSFER RULE</vt:lpstr>
      <vt:lpstr>THE BASIS CONSISTENCY RULES AND OMITTED PROPERTY</vt:lpstr>
      <vt:lpstr>EFFECTIVE DATES AND TIMING OF REPORTING</vt:lpstr>
      <vt:lpstr>PENALTIES </vt:lpstr>
      <vt:lpstr>BASIS CONSISTENCY AND REPORTING RULES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BASIS CONSISTENCY AND BASIS REORTING RULES</dc:title>
  <dc:creator>admin</dc:creator>
  <cp:lastModifiedBy>mrobb</cp:lastModifiedBy>
  <cp:revision>34</cp:revision>
  <dcterms:created xsi:type="dcterms:W3CDTF">2016-03-11T01:53:11Z</dcterms:created>
  <dcterms:modified xsi:type="dcterms:W3CDTF">2017-01-20T14:08:12Z</dcterms:modified>
</cp:coreProperties>
</file>