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77" r:id="rId2"/>
  </p:sldMasterIdLst>
  <p:notesMasterIdLst>
    <p:notesMasterId r:id="rId4"/>
  </p:notesMasterIdLst>
  <p:handoutMasterIdLst>
    <p:handoutMasterId r:id="rId5"/>
  </p:handoutMasterIdLst>
  <p:sldIdLst>
    <p:sldId id="280" r:id="rId3"/>
  </p:sldIdLst>
  <p:sldSz cx="9144000" cy="6858000" type="screen4x3"/>
  <p:notesSz cx="697388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68C3AB3B-8491-4132-9761-7E03D67EF4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1914" cy="463064"/>
          </a:xfrm>
          <a:prstGeom prst="rect">
            <a:avLst/>
          </a:prstGeom>
        </p:spPr>
        <p:txBody>
          <a:bodyPr vert="horz" lIns="90706" tIns="45353" rIns="90706" bIns="453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9CBEC86-CE9D-409F-AA9E-2DF672FAE9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50398" y="0"/>
            <a:ext cx="3021914" cy="463064"/>
          </a:xfrm>
          <a:prstGeom prst="rect">
            <a:avLst/>
          </a:prstGeom>
        </p:spPr>
        <p:txBody>
          <a:bodyPr vert="horz" lIns="90706" tIns="45353" rIns="90706" bIns="45353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8A50DA8-CD57-4E41-AEAC-5A15E54DA9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3016"/>
            <a:ext cx="3021914" cy="463064"/>
          </a:xfrm>
          <a:prstGeom prst="rect">
            <a:avLst/>
          </a:prstGeom>
        </p:spPr>
        <p:txBody>
          <a:bodyPr vert="horz" lIns="90706" tIns="45353" rIns="90706" bIns="453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EED6F91-8706-462B-A6D9-947B38EB13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50398" y="8773016"/>
            <a:ext cx="3021914" cy="463064"/>
          </a:xfrm>
          <a:prstGeom prst="rect">
            <a:avLst/>
          </a:prstGeom>
        </p:spPr>
        <p:txBody>
          <a:bodyPr vert="horz" lIns="90706" tIns="45353" rIns="90706" bIns="45353" rtlCol="0" anchor="b"/>
          <a:lstStyle>
            <a:lvl1pPr algn="r">
              <a:defRPr sz="1200"/>
            </a:lvl1pPr>
          </a:lstStyle>
          <a:p>
            <a:fld id="{03D50A19-CA35-49A9-BA4C-AD76EDDAE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969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3408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0257" y="0"/>
            <a:ext cx="3022018" cy="463408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8113" y="1154113"/>
            <a:ext cx="41576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4" tIns="46287" rIns="92574" bIns="462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7389" y="4444861"/>
            <a:ext cx="5579110" cy="3636704"/>
          </a:xfrm>
          <a:prstGeom prst="rect">
            <a:avLst/>
          </a:prstGeom>
        </p:spPr>
        <p:txBody>
          <a:bodyPr vert="horz" lIns="92574" tIns="46287" rIns="92574" bIns="4628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3"/>
            <a:ext cx="3022018" cy="463407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0257" y="8772673"/>
            <a:ext cx="3022018" cy="463407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r">
              <a:defRPr sz="1200"/>
            </a:lvl1pPr>
          </a:lstStyle>
          <a:p>
            <a:fld id="{C992F274-B583-4BFD-BCAD-57520DC65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989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0" y="6613527"/>
            <a:ext cx="914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i="1"/>
              <a:t>© South Dakota Trust Company, LLC –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20031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B8351-6AAF-4704-B8A4-3B530EE9BF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59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AFF54-A849-45CB-915B-BA784CDC29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364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116D2-B78F-4DD2-8DB9-5DD1DA602F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6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03FD9-F75E-4D12-9167-0AC7A05E8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502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A6F31-17FF-4621-A3A2-848E430A07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722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F7ED2-FBD3-4C23-94C5-2D71A8A566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554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EA13F5C5-3089-4465-BEF6-B34753D3C8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i="1"/>
              <a:t>© South Dakota Trust Company, LLC –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58447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6CF5FA8-0296-4F3E-BEC6-0F6CA9D191D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D99FF-DFEC-4E29-915E-98E83F207A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376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4BDF484-6D6F-4F2E-A0C6-CA41FCB69EF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94AE9-D126-48CD-8550-D2244B472F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536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8FAD5EE-164E-418E-A11B-C2F59ED9AE0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6082-DB09-4E9C-8107-3D3E73ABD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83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6EA3F-93F2-4905-AD7E-8AA55335DA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731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E2947C5-3F57-445F-89A6-A672A17AAE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2C13B-6DC1-4787-9544-F70F7FA86B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647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F54A85B-C5FC-4E1C-8A73-A2DA11A405D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5FE8C-0F40-4F95-B421-3ECD9FA3A7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668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E3F27BB-8C70-4314-9076-E5284111D0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7A0F2-C193-4A35-B344-E546E445FB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820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C567F76-1316-4526-8BC4-0942378E011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2B248-A8EA-42E7-8A4A-C7B2C0A090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5210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7B8113E-AED4-48B5-9E49-60CFAE45A66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ECC7-2567-4195-B188-4B95BF7937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7501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56496B1-A708-4506-A3BD-3CE7BCA85E3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FCD9D-8889-4588-95B9-6F3CD298B2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0714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704B969-8E39-498E-B4A8-F0FD684B88D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8B31C-EAD4-4909-9995-F41BEA61B1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854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D43D2D-5E6C-4F53-A78F-9696364404F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BB617-C1D4-4F11-833D-C626AB0A3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9409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8849660-90C7-49D5-A695-3BCF9AB3D8D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2D324-15F0-4C3F-BFF1-62671AB00E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373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9DE8BB4-631D-4C40-AB43-0647D8CE17E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9D945-FAD0-4609-86D5-EA043B3E2F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78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CD252-8A60-4DFC-81F8-A3945C26E2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1690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E3E71555-CBE6-4057-895D-9EDE6E189CD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4C98D-D483-4F7B-A4D0-1A000453C7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81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816E8-E1A5-4DE3-BCEC-90900718F0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44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496B4-A726-42E5-B29B-9478AFB2B5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51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89336-F473-4459-8D60-942FD24157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87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35E8A-46DF-4339-B0EB-2913CB302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28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14DA9-4442-4C0F-93FD-4CC24AFA8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67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EB436-B738-4671-BB6A-59E141AF82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37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5773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490A6AB-CF96-4B88-9EFA-709DB41F15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3077" name="Picture 5" descr="Rushmore_border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75260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2400" y="152400"/>
            <a:ext cx="8839200" cy="12954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613527"/>
            <a:ext cx="914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i="1" dirty="0"/>
              <a:t>© South Dakota Trust Company, LLC –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91714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CA5F996-8F48-46E7-89EB-A9E8819FE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4848AEC6-0DEE-4B99-805E-20D83E483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57732" name="Rectangle 4">
            <a:extLst>
              <a:ext uri="{FF2B5EF4-FFF2-40B4-BE49-F238E27FC236}">
                <a16:creationId xmlns:a16="http://schemas.microsoft.com/office/drawing/2014/main" xmlns="" id="{8B8FFE0D-2B6A-42D8-8F79-71CEB868AB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FDF7173-B4B9-4343-8E2D-6C2AA681CC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5" descr="Rushmore_border">
            <a:extLst>
              <a:ext uri="{FF2B5EF4-FFF2-40B4-BE49-F238E27FC236}">
                <a16:creationId xmlns:a16="http://schemas.microsoft.com/office/drawing/2014/main" xmlns="" id="{E6E3E41D-3F3D-4923-AE00-8D3BD5D2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75260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59D8E327-3E1D-49D7-A194-A84FA9E43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9200" cy="12954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ED703B20-8110-499B-BE76-EABE7F3D5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13525"/>
            <a:ext cx="914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i="1"/>
              <a:t>© South Dakota Trust Company, LLC –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6923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>
          <a:xfrm>
            <a:off x="1902106" y="195262"/>
            <a:ext cx="7114573" cy="126523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1600" i="1" dirty="0">
                <a:solidFill>
                  <a:schemeClr val="tx1"/>
                </a:solidFill>
                <a:latin typeface="Garamond" panose="02020404030301010803" pitchFamily="18" charset="0"/>
              </a:rPr>
              <a:t>Mercer County Estate Planning Council, February 7</a:t>
            </a:r>
            <a:r>
              <a:rPr lang="en-US" sz="1600" i="1" baseline="30000" dirty="0">
                <a:solidFill>
                  <a:schemeClr val="tx1"/>
                </a:solidFill>
                <a:latin typeface="Garamond" panose="02020404030301010803" pitchFamily="18" charset="0"/>
              </a:rPr>
              <a:t>th</a:t>
            </a:r>
            <a:r>
              <a:rPr lang="en-US" sz="1600" i="1" dirty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en-US" sz="16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2018 – Speech Outline</a:t>
            </a:r>
            <a:r>
              <a:rPr lang="en-US" sz="1600" i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en-US" sz="1600" i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“P</a:t>
            </a:r>
            <a:r>
              <a:rPr lang="en-US" sz="2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owerful </a:t>
            </a:r>
            <a:r>
              <a:rPr lang="en-US" sz="2000" dirty="0">
                <a:solidFill>
                  <a:schemeClr val="tx1"/>
                </a:solidFill>
                <a:latin typeface="Garamond" panose="02020404030301010803" pitchFamily="18" charset="0"/>
              </a:rPr>
              <a:t>Planning Opportunities Using the Top-Rated Domestic Trust Jurisdictions, </a:t>
            </a:r>
            <a:r>
              <a:rPr lang="en-US" sz="2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i.e., </a:t>
            </a:r>
            <a:r>
              <a:rPr lang="en-US" sz="2000" dirty="0">
                <a:solidFill>
                  <a:schemeClr val="tx1"/>
                </a:solidFill>
                <a:latin typeface="Garamond" panose="02020404030301010803" pitchFamily="18" charset="0"/>
              </a:rPr>
              <a:t>Alaska, Delaware, Nevada, New Hampshire, South Dakota &amp; </a:t>
            </a:r>
            <a:r>
              <a:rPr lang="en-US" sz="2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Wyoming”</a:t>
            </a:r>
            <a:endParaRPr lang="en-US" sz="2000" b="1" dirty="0">
              <a:solidFill>
                <a:schemeClr val="tx1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3415"/>
            <a:ext cx="8153400" cy="5092700"/>
          </a:xfrm>
        </p:spPr>
        <p:txBody>
          <a:bodyPr/>
          <a:lstStyle/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State Income Taxes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State Premium Taxes </a:t>
            </a:r>
            <a:r>
              <a:rPr lang="en-US" altLang="en-US" sz="1500" dirty="0">
                <a:latin typeface="Garamond" panose="02020404030301010803" pitchFamily="18" charset="0"/>
              </a:rPr>
              <a:t>and Insurance Laws</a:t>
            </a:r>
            <a:endParaRPr lang="en-US" altLang="en-US" sz="1500" b="1" u="sng" dirty="0">
              <a:latin typeface="Garamond" panose="02020404030301010803" pitchFamily="18" charset="0"/>
            </a:endParaRP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Dynasty Trust</a:t>
            </a:r>
            <a:r>
              <a:rPr lang="en-US" altLang="en-US" sz="1500" dirty="0">
                <a:latin typeface="Garamond" panose="02020404030301010803" pitchFamily="18" charset="0"/>
              </a:rPr>
              <a:t> Statutes 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Directed Trust</a:t>
            </a:r>
            <a:r>
              <a:rPr lang="en-US" altLang="en-US" sz="1500" dirty="0">
                <a:latin typeface="Garamond" panose="02020404030301010803" pitchFamily="18" charset="0"/>
              </a:rPr>
              <a:t> Statutes</a:t>
            </a:r>
            <a:endParaRPr lang="en-US" altLang="en-US" sz="1500" b="1" u="sng" dirty="0">
              <a:latin typeface="Garamond" panose="02020404030301010803" pitchFamily="18" charset="0"/>
            </a:endParaRP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Trust Protector</a:t>
            </a:r>
            <a:r>
              <a:rPr lang="en-US" altLang="en-US" sz="1500" dirty="0">
                <a:latin typeface="Garamond" panose="02020404030301010803" pitchFamily="18" charset="0"/>
              </a:rPr>
              <a:t> Statutes 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Family Advisor</a:t>
            </a:r>
            <a:r>
              <a:rPr lang="en-US" altLang="en-US" sz="1500" dirty="0">
                <a:latin typeface="Garamond" panose="02020404030301010803" pitchFamily="18" charset="0"/>
              </a:rPr>
              <a:t> Statutes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Special Purpose Entities/Trust Protector Companies</a:t>
            </a:r>
            <a:r>
              <a:rPr lang="en-US" altLang="en-US" sz="1500" dirty="0">
                <a:latin typeface="Garamond" panose="02020404030301010803" pitchFamily="18" charset="0"/>
              </a:rPr>
              <a:t> Combined with Directed Trusts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Community Property Trusts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 smtClean="0">
                <a:latin typeface="Garamond" panose="02020404030301010803" pitchFamily="18" charset="0"/>
              </a:rPr>
              <a:t>Privacy</a:t>
            </a:r>
            <a:r>
              <a:rPr lang="en-US" altLang="en-US" sz="1500" dirty="0" smtClean="0">
                <a:latin typeface="Garamond" panose="02020404030301010803" pitchFamily="18" charset="0"/>
              </a:rPr>
              <a:t> </a:t>
            </a:r>
            <a:r>
              <a:rPr lang="en-US" altLang="en-US" sz="1500" dirty="0">
                <a:latin typeface="Garamond" panose="02020404030301010803" pitchFamily="18" charset="0"/>
              </a:rPr>
              <a:t>and </a:t>
            </a:r>
            <a:r>
              <a:rPr lang="en-US" altLang="en-US" sz="1500" b="1" u="sng" dirty="0">
                <a:latin typeface="Garamond" panose="02020404030301010803" pitchFamily="18" charset="0"/>
              </a:rPr>
              <a:t>Beneficiary Quiet</a:t>
            </a:r>
            <a:r>
              <a:rPr lang="en-US" altLang="en-US" sz="1500" dirty="0">
                <a:latin typeface="Garamond" panose="02020404030301010803" pitchFamily="18" charset="0"/>
              </a:rPr>
              <a:t> Trust Statutes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No Contest</a:t>
            </a:r>
            <a:r>
              <a:rPr lang="en-US" altLang="en-US" sz="1500" dirty="0">
                <a:latin typeface="Garamond" panose="02020404030301010803" pitchFamily="18" charset="0"/>
              </a:rPr>
              <a:t> Clauses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Asset Protection</a:t>
            </a:r>
            <a:r>
              <a:rPr lang="en-US" altLang="en-US" sz="1500" dirty="0">
                <a:latin typeface="Garamond" panose="02020404030301010803" pitchFamily="18" charset="0"/>
              </a:rPr>
              <a:t> – Both Self-settled and Third Party Trusts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 smtClean="0">
                <a:latin typeface="Garamond" panose="02020404030301010803" pitchFamily="18" charset="0"/>
              </a:rPr>
              <a:t>Private </a:t>
            </a:r>
            <a:r>
              <a:rPr lang="en-US" altLang="en-US" sz="1500" b="1" u="sng" dirty="0">
                <a:latin typeface="Garamond" panose="02020404030301010803" pitchFamily="18" charset="0"/>
              </a:rPr>
              <a:t>Trust Company</a:t>
            </a:r>
            <a:r>
              <a:rPr lang="en-US" altLang="en-US" sz="1500" dirty="0">
                <a:latin typeface="Garamond" panose="02020404030301010803" pitchFamily="18" charset="0"/>
              </a:rPr>
              <a:t> Laws and Services </a:t>
            </a:r>
            <a:r>
              <a:rPr lang="en-US" altLang="en-US" sz="1500" dirty="0" smtClean="0">
                <a:latin typeface="Garamond" panose="02020404030301010803" pitchFamily="18" charset="0"/>
              </a:rPr>
              <a:t>(regulated and unregulated)</a:t>
            </a:r>
            <a:endParaRPr lang="en-US" altLang="en-US" sz="1500" dirty="0">
              <a:latin typeface="Garamond" panose="02020404030301010803" pitchFamily="18" charset="0"/>
            </a:endParaRP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dirty="0">
                <a:latin typeface="Garamond" panose="02020404030301010803" pitchFamily="18" charset="0"/>
              </a:rPr>
              <a:t>The </a:t>
            </a:r>
            <a:r>
              <a:rPr lang="en-US" altLang="en-US" sz="1500" b="1" u="sng" dirty="0">
                <a:latin typeface="Garamond" panose="02020404030301010803" pitchFamily="18" charset="0"/>
              </a:rPr>
              <a:t>Non-Charitable Purpose Trust</a:t>
            </a:r>
            <a:r>
              <a:rPr lang="en-US" altLang="en-US" sz="1500" dirty="0">
                <a:latin typeface="Garamond" panose="02020404030301010803" pitchFamily="18" charset="0"/>
              </a:rPr>
              <a:t> 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dirty="0">
                <a:latin typeface="Garamond" panose="02020404030301010803" pitchFamily="18" charset="0"/>
              </a:rPr>
              <a:t>Key Domestic Trust Solutions For </a:t>
            </a:r>
            <a:r>
              <a:rPr lang="en-US" altLang="en-US" sz="1500" b="1" u="sng" dirty="0">
                <a:latin typeface="Garamond" panose="02020404030301010803" pitchFamily="18" charset="0"/>
              </a:rPr>
              <a:t>International Families 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Changing Trust Situs:</a:t>
            </a:r>
            <a:r>
              <a:rPr lang="en-US" altLang="en-US" sz="1500" dirty="0">
                <a:latin typeface="Garamond" panose="02020404030301010803" pitchFamily="18" charset="0"/>
              </a:rPr>
              <a:t> Reformation/Modifications, Restatement and Decanting </a:t>
            </a:r>
          </a:p>
          <a:p>
            <a:pPr marL="274320" indent="0">
              <a:spcBef>
                <a:spcPts val="600"/>
              </a:spcBef>
              <a:buClr>
                <a:schemeClr val="tx1"/>
              </a:buClr>
            </a:pPr>
            <a:r>
              <a:rPr lang="en-US" altLang="en-US" sz="1500" b="1" u="sng" dirty="0">
                <a:latin typeface="Garamond" panose="02020404030301010803" pitchFamily="18" charset="0"/>
              </a:rPr>
              <a:t>Maximizing Trust Situs</a:t>
            </a:r>
            <a:r>
              <a:rPr lang="en-US" altLang="en-US" sz="1500" dirty="0">
                <a:latin typeface="Garamond" panose="02020404030301010803" pitchFamily="18" charset="0"/>
              </a:rPr>
              <a:t> – Asset Protection, Tax and other Purposes</a:t>
            </a:r>
            <a:endParaRPr lang="en-US" altLang="en-US" sz="1500" b="1" u="sng" dirty="0">
              <a:latin typeface="Garamond" panose="020204040303010108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7E394F8-654D-4279-9E4D-4B8747C90F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835E8A-46DF-4339-B0EB-2913CB3028D7}" type="slidenum">
              <a:rPr lang="en-US" altLang="en-US" sz="1600" smtClean="0">
                <a:latin typeface="Garamond" panose="02020404030301010803" pitchFamily="18" charset="0"/>
              </a:rPr>
              <a:pPr>
                <a:defRPr/>
              </a:pPr>
              <a:t>1</a:t>
            </a:fld>
            <a:endParaRPr lang="en-US" altLang="en-US" sz="1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2746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0033CC"/>
      </a:accent3>
      <a:accent4>
        <a:srgbClr val="007200"/>
      </a:accent4>
      <a:accent5>
        <a:srgbClr val="FF6600"/>
      </a:accent5>
      <a:accent6>
        <a:srgbClr val="800080"/>
      </a:accent6>
      <a:hlink>
        <a:srgbClr val="FF8119"/>
      </a:hlink>
      <a:folHlink>
        <a:srgbClr val="44B9E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4130</TotalTime>
  <Words>107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Garamond</vt:lpstr>
      <vt:lpstr>Times New Roman</vt:lpstr>
      <vt:lpstr>Default Design</vt:lpstr>
      <vt:lpstr>1_Default Design</vt:lpstr>
      <vt:lpstr>Mercer County Estate Planning Council, February 7th, 2018 – Speech Outline “Powerful Planning Opportunities Using the Top-Rated Domestic Trust Jurisdictions, i.e., Alaska, Delaware, Nevada, New Hampshire, South Dakota &amp; Wyoming”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Warnke</dc:creator>
  <cp:lastModifiedBy>John Warnke</cp:lastModifiedBy>
  <cp:revision>339</cp:revision>
  <cp:lastPrinted>2017-11-09T19:27:56Z</cp:lastPrinted>
  <dcterms:created xsi:type="dcterms:W3CDTF">2017-07-06T22:37:58Z</dcterms:created>
  <dcterms:modified xsi:type="dcterms:W3CDTF">2017-11-09T20:21:08Z</dcterms:modified>
</cp:coreProperties>
</file>