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58" r:id="rId5"/>
    <p:sldId id="260" r:id="rId6"/>
    <p:sldId id="263" r:id="rId7"/>
    <p:sldId id="264" r:id="rId8"/>
    <p:sldId id="265" r:id="rId9"/>
    <p:sldId id="267" r:id="rId10"/>
    <p:sldId id="291" r:id="rId11"/>
    <p:sldId id="289" r:id="rId12"/>
    <p:sldId id="290" r:id="rId13"/>
    <p:sldId id="268" r:id="rId14"/>
    <p:sldId id="261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E67"/>
    <a:srgbClr val="BD9B60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3" d="100"/>
          <a:sy n="63" d="100"/>
        </p:scale>
        <p:origin x="1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0BAC7-22B6-4636-A260-05F9D07F4D2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B329E-034C-483E-A9EF-FC99CC29045B}">
      <dgm:prSet phldrT="[Text]"/>
      <dgm:spPr/>
      <dgm:t>
        <a:bodyPr/>
        <a:lstStyle/>
        <a:p>
          <a:r>
            <a:rPr lang="en-US" dirty="0" smtClean="0"/>
            <a:t>They don’t trust us</a:t>
          </a:r>
          <a:r>
            <a:rPr lang="is-IS" dirty="0" smtClean="0"/>
            <a:t>…</a:t>
          </a:r>
          <a:endParaRPr lang="en-US" dirty="0"/>
        </a:p>
      </dgm:t>
    </dgm:pt>
    <dgm:pt modelId="{F5ACA161-D43B-402B-A885-30516E03D554}" type="parTrans" cxnId="{4159FCDA-F2E8-4C98-A0A0-ED035F9CAB6F}">
      <dgm:prSet/>
      <dgm:spPr/>
      <dgm:t>
        <a:bodyPr/>
        <a:lstStyle/>
        <a:p>
          <a:endParaRPr lang="en-US"/>
        </a:p>
      </dgm:t>
    </dgm:pt>
    <dgm:pt modelId="{EAE5B762-28CF-4BB4-8E8C-2306D5648F4D}" type="sibTrans" cxnId="{4159FCDA-F2E8-4C98-A0A0-ED035F9CAB6F}">
      <dgm:prSet/>
      <dgm:spPr/>
      <dgm:t>
        <a:bodyPr/>
        <a:lstStyle/>
        <a:p>
          <a:endParaRPr lang="en-US"/>
        </a:p>
      </dgm:t>
    </dgm:pt>
    <dgm:pt modelId="{41793DAD-1599-4966-B39D-D8D6E1011A56}">
      <dgm:prSet phldrT="[Text]"/>
      <dgm:spPr/>
      <dgm:t>
        <a:bodyPr/>
        <a:lstStyle/>
        <a:p>
          <a:pPr algn="ctr"/>
          <a:r>
            <a:rPr lang="en-US" dirty="0" smtClean="0"/>
            <a:t>They are ashamed</a:t>
          </a:r>
          <a:r>
            <a:rPr lang="is-IS" dirty="0" smtClean="0"/>
            <a:t>…</a:t>
          </a:r>
          <a:endParaRPr lang="en-US" dirty="0"/>
        </a:p>
      </dgm:t>
    </dgm:pt>
    <dgm:pt modelId="{55F8240C-8ED8-4F8F-B706-F5395FE6E42F}" type="parTrans" cxnId="{7010AA87-E9CC-4212-A0F4-13903B50092F}">
      <dgm:prSet/>
      <dgm:spPr/>
      <dgm:t>
        <a:bodyPr/>
        <a:lstStyle/>
        <a:p>
          <a:endParaRPr lang="en-US"/>
        </a:p>
      </dgm:t>
    </dgm:pt>
    <dgm:pt modelId="{10C3BBF6-821F-4AC3-94F4-796FBE3ECBFE}" type="sibTrans" cxnId="{7010AA87-E9CC-4212-A0F4-13903B50092F}">
      <dgm:prSet/>
      <dgm:spPr/>
      <dgm:t>
        <a:bodyPr/>
        <a:lstStyle/>
        <a:p>
          <a:endParaRPr lang="en-US"/>
        </a:p>
      </dgm:t>
    </dgm:pt>
    <dgm:pt modelId="{8CEF12A7-526A-4035-B30B-340FE1064F36}">
      <dgm:prSet phldrT="[Text]"/>
      <dgm:spPr/>
      <dgm:t>
        <a:bodyPr/>
        <a:lstStyle/>
        <a:p>
          <a:r>
            <a:rPr lang="en-US" dirty="0" smtClean="0"/>
            <a:t>They don’t believe they can afford us</a:t>
          </a:r>
          <a:r>
            <a:rPr lang="is-IS" dirty="0" smtClean="0"/>
            <a:t>… </a:t>
          </a:r>
          <a:endParaRPr lang="en-US" dirty="0"/>
        </a:p>
      </dgm:t>
    </dgm:pt>
    <dgm:pt modelId="{54C388C9-1106-4624-9844-7A6EA5A454BD}" type="parTrans" cxnId="{724858BA-8F56-4D66-95F4-45908E76CBF0}">
      <dgm:prSet/>
      <dgm:spPr/>
      <dgm:t>
        <a:bodyPr/>
        <a:lstStyle/>
        <a:p>
          <a:endParaRPr lang="en-US"/>
        </a:p>
      </dgm:t>
    </dgm:pt>
    <dgm:pt modelId="{9BA812D0-8BAF-4B5D-A762-DF07E680F2AE}" type="sibTrans" cxnId="{724858BA-8F56-4D66-95F4-45908E76CBF0}">
      <dgm:prSet/>
      <dgm:spPr/>
      <dgm:t>
        <a:bodyPr/>
        <a:lstStyle/>
        <a:p>
          <a:endParaRPr lang="en-US"/>
        </a:p>
      </dgm:t>
    </dgm:pt>
    <dgm:pt modelId="{973A1EEC-F0E1-46A7-A806-B1796F1848BE}">
      <dgm:prSet phldrT="[Text]"/>
      <dgm:spPr/>
      <dgm:t>
        <a:bodyPr/>
        <a:lstStyle/>
        <a:p>
          <a:r>
            <a:rPr lang="en-US" dirty="0" smtClean="0"/>
            <a:t>It is just too complex!</a:t>
          </a:r>
          <a:endParaRPr lang="en-US" dirty="0"/>
        </a:p>
      </dgm:t>
    </dgm:pt>
    <dgm:pt modelId="{25F5605D-940B-410D-A088-BCBB56932E79}" type="parTrans" cxnId="{7E3F228C-5284-4862-93DB-FA4589323554}">
      <dgm:prSet/>
      <dgm:spPr/>
      <dgm:t>
        <a:bodyPr/>
        <a:lstStyle/>
        <a:p>
          <a:endParaRPr lang="en-US"/>
        </a:p>
      </dgm:t>
    </dgm:pt>
    <dgm:pt modelId="{D2E18C4C-2628-430D-B30A-25E444F1014B}" type="sibTrans" cxnId="{7E3F228C-5284-4862-93DB-FA4589323554}">
      <dgm:prSet/>
      <dgm:spPr/>
      <dgm:t>
        <a:bodyPr/>
        <a:lstStyle/>
        <a:p>
          <a:endParaRPr lang="en-US"/>
        </a:p>
      </dgm:t>
    </dgm:pt>
    <dgm:pt modelId="{5FB5C960-0C80-4DB1-AD40-36CFD9984F63}" type="pres">
      <dgm:prSet presAssocID="{06E0BAC7-22B6-4636-A260-05F9D07F4D2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381EB-6FB7-4A21-A8F7-BD470064B13F}" type="pres">
      <dgm:prSet presAssocID="{06E0BAC7-22B6-4636-A260-05F9D07F4D2D}" presName="diamond" presStyleLbl="bgShp" presStyleIdx="0" presStyleCnt="1"/>
      <dgm:spPr>
        <a:solidFill>
          <a:srgbClr val="115E67"/>
        </a:solidFill>
      </dgm:spPr>
    </dgm:pt>
    <dgm:pt modelId="{43D5BA8C-23FF-43B6-AE05-13DBB99A3621}" type="pres">
      <dgm:prSet presAssocID="{06E0BAC7-22B6-4636-A260-05F9D07F4D2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1FAF6-6AE2-49E5-AD9E-AA499F4C80A5}" type="pres">
      <dgm:prSet presAssocID="{06E0BAC7-22B6-4636-A260-05F9D07F4D2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C7720-ED82-4D5A-8D7E-27AFFD964D36}" type="pres">
      <dgm:prSet presAssocID="{06E0BAC7-22B6-4636-A260-05F9D07F4D2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1D21D-E5CB-4A99-ABA2-6EB21964FCBB}" type="pres">
      <dgm:prSet presAssocID="{06E0BAC7-22B6-4636-A260-05F9D07F4D2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6C13F-93BC-459A-B185-401FE92BBFCA}" type="presOf" srcId="{8CEF12A7-526A-4035-B30B-340FE1064F36}" destId="{435C7720-ED82-4D5A-8D7E-27AFFD964D36}" srcOrd="0" destOrd="0" presId="urn:microsoft.com/office/officeart/2005/8/layout/matrix3"/>
    <dgm:cxn modelId="{117A5263-9689-4780-BFBA-3FE9CE5DF505}" type="presOf" srcId="{81BB329E-034C-483E-A9EF-FC99CC29045B}" destId="{43D5BA8C-23FF-43B6-AE05-13DBB99A3621}" srcOrd="0" destOrd="0" presId="urn:microsoft.com/office/officeart/2005/8/layout/matrix3"/>
    <dgm:cxn modelId="{7E3F228C-5284-4862-93DB-FA4589323554}" srcId="{06E0BAC7-22B6-4636-A260-05F9D07F4D2D}" destId="{973A1EEC-F0E1-46A7-A806-B1796F1848BE}" srcOrd="3" destOrd="0" parTransId="{25F5605D-940B-410D-A088-BCBB56932E79}" sibTransId="{D2E18C4C-2628-430D-B30A-25E444F1014B}"/>
    <dgm:cxn modelId="{7010AA87-E9CC-4212-A0F4-13903B50092F}" srcId="{06E0BAC7-22B6-4636-A260-05F9D07F4D2D}" destId="{41793DAD-1599-4966-B39D-D8D6E1011A56}" srcOrd="1" destOrd="0" parTransId="{55F8240C-8ED8-4F8F-B706-F5395FE6E42F}" sibTransId="{10C3BBF6-821F-4AC3-94F4-796FBE3ECBFE}"/>
    <dgm:cxn modelId="{64DA3654-B58B-41FC-B31F-83A459F70317}" type="presOf" srcId="{41793DAD-1599-4966-B39D-D8D6E1011A56}" destId="{5231FAF6-6AE2-49E5-AD9E-AA499F4C80A5}" srcOrd="0" destOrd="0" presId="urn:microsoft.com/office/officeart/2005/8/layout/matrix3"/>
    <dgm:cxn modelId="{4159FCDA-F2E8-4C98-A0A0-ED035F9CAB6F}" srcId="{06E0BAC7-22B6-4636-A260-05F9D07F4D2D}" destId="{81BB329E-034C-483E-A9EF-FC99CC29045B}" srcOrd="0" destOrd="0" parTransId="{F5ACA161-D43B-402B-A885-30516E03D554}" sibTransId="{EAE5B762-28CF-4BB4-8E8C-2306D5648F4D}"/>
    <dgm:cxn modelId="{547045ED-4D8E-41BE-A2B7-17BAACF25670}" type="presOf" srcId="{973A1EEC-F0E1-46A7-A806-B1796F1848BE}" destId="{6BD1D21D-E5CB-4A99-ABA2-6EB21964FCBB}" srcOrd="0" destOrd="0" presId="urn:microsoft.com/office/officeart/2005/8/layout/matrix3"/>
    <dgm:cxn modelId="{02A7FA6A-F347-4591-8DC7-0A0DC638A51A}" type="presOf" srcId="{06E0BAC7-22B6-4636-A260-05F9D07F4D2D}" destId="{5FB5C960-0C80-4DB1-AD40-36CFD9984F63}" srcOrd="0" destOrd="0" presId="urn:microsoft.com/office/officeart/2005/8/layout/matrix3"/>
    <dgm:cxn modelId="{724858BA-8F56-4D66-95F4-45908E76CBF0}" srcId="{06E0BAC7-22B6-4636-A260-05F9D07F4D2D}" destId="{8CEF12A7-526A-4035-B30B-340FE1064F36}" srcOrd="2" destOrd="0" parTransId="{54C388C9-1106-4624-9844-7A6EA5A454BD}" sibTransId="{9BA812D0-8BAF-4B5D-A762-DF07E680F2AE}"/>
    <dgm:cxn modelId="{82C5B171-A3CE-4DA4-87E0-90C109447F9B}" type="presParOf" srcId="{5FB5C960-0C80-4DB1-AD40-36CFD9984F63}" destId="{521381EB-6FB7-4A21-A8F7-BD470064B13F}" srcOrd="0" destOrd="0" presId="urn:microsoft.com/office/officeart/2005/8/layout/matrix3"/>
    <dgm:cxn modelId="{A8EEFDBE-932E-46AC-868C-96C8B4843B89}" type="presParOf" srcId="{5FB5C960-0C80-4DB1-AD40-36CFD9984F63}" destId="{43D5BA8C-23FF-43B6-AE05-13DBB99A3621}" srcOrd="1" destOrd="0" presId="urn:microsoft.com/office/officeart/2005/8/layout/matrix3"/>
    <dgm:cxn modelId="{2EC52FEC-E267-4312-843D-C58B72FEE485}" type="presParOf" srcId="{5FB5C960-0C80-4DB1-AD40-36CFD9984F63}" destId="{5231FAF6-6AE2-49E5-AD9E-AA499F4C80A5}" srcOrd="2" destOrd="0" presId="urn:microsoft.com/office/officeart/2005/8/layout/matrix3"/>
    <dgm:cxn modelId="{126AC7EF-AD4E-4DC0-A5D8-C5444639603A}" type="presParOf" srcId="{5FB5C960-0C80-4DB1-AD40-36CFD9984F63}" destId="{435C7720-ED82-4D5A-8D7E-27AFFD964D36}" srcOrd="3" destOrd="0" presId="urn:microsoft.com/office/officeart/2005/8/layout/matrix3"/>
    <dgm:cxn modelId="{889EB1E6-4D2F-4C43-B98A-DBE1B4DD72A8}" type="presParOf" srcId="{5FB5C960-0C80-4DB1-AD40-36CFD9984F63}" destId="{6BD1D21D-E5CB-4A99-ABA2-6EB21964FC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72D8F-A205-4DC7-A063-EEBB0EE30EA6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37631F-27ED-4997-ABE3-36BCF51B24C1}">
      <dgm:prSet phldrT="[Text]"/>
      <dgm:spPr/>
      <dgm:t>
        <a:bodyPr/>
        <a:lstStyle/>
        <a:p>
          <a:r>
            <a:rPr lang="en-US" dirty="0" smtClean="0"/>
            <a:t>Build Trust </a:t>
          </a:r>
          <a:endParaRPr lang="en-US" dirty="0"/>
        </a:p>
      </dgm:t>
    </dgm:pt>
    <dgm:pt modelId="{ECFFBD61-197B-4F9E-A427-56B94337E9FF}" type="parTrans" cxnId="{5385C5B7-A386-489F-ADAD-05206D761809}">
      <dgm:prSet/>
      <dgm:spPr/>
      <dgm:t>
        <a:bodyPr/>
        <a:lstStyle/>
        <a:p>
          <a:endParaRPr lang="en-US"/>
        </a:p>
      </dgm:t>
    </dgm:pt>
    <dgm:pt modelId="{80208515-1E85-44C2-AF8A-F28BC4FC3945}" type="sibTrans" cxnId="{5385C5B7-A386-489F-ADAD-05206D761809}">
      <dgm:prSet/>
      <dgm:spPr/>
      <dgm:t>
        <a:bodyPr/>
        <a:lstStyle/>
        <a:p>
          <a:endParaRPr lang="en-US"/>
        </a:p>
      </dgm:t>
    </dgm:pt>
    <dgm:pt modelId="{84D7864F-9DB5-4220-B7BF-1465C651DB32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796BF3F4-415D-4CFD-924B-87ADE2F5BAD3}" type="parTrans" cxnId="{51DE76CE-0EFB-4710-9C84-44DBBAAF1CC2}">
      <dgm:prSet/>
      <dgm:spPr/>
      <dgm:t>
        <a:bodyPr/>
        <a:lstStyle/>
        <a:p>
          <a:endParaRPr lang="en-US"/>
        </a:p>
      </dgm:t>
    </dgm:pt>
    <dgm:pt modelId="{6FC6FC31-A636-4C89-9FF4-18000C5CB1BC}" type="sibTrans" cxnId="{51DE76CE-0EFB-4710-9C84-44DBBAAF1CC2}">
      <dgm:prSet/>
      <dgm:spPr/>
      <dgm:t>
        <a:bodyPr/>
        <a:lstStyle/>
        <a:p>
          <a:endParaRPr lang="en-US"/>
        </a:p>
      </dgm:t>
    </dgm:pt>
    <dgm:pt modelId="{B56AF0CD-A158-4E38-ADC0-75CF5C572925}">
      <dgm:prSet phldrT="[Text]"/>
      <dgm:spPr/>
      <dgm:t>
        <a:bodyPr/>
        <a:lstStyle/>
        <a:p>
          <a:r>
            <a:rPr lang="en-US" dirty="0" smtClean="0"/>
            <a:t>Initial Plan </a:t>
          </a:r>
          <a:endParaRPr lang="en-US" dirty="0"/>
        </a:p>
      </dgm:t>
    </dgm:pt>
    <dgm:pt modelId="{C2BC0504-60E1-473C-A595-C9BC471CE812}" type="parTrans" cxnId="{3039295D-1579-45EC-9716-21816C208BA8}">
      <dgm:prSet/>
      <dgm:spPr/>
      <dgm:t>
        <a:bodyPr/>
        <a:lstStyle/>
        <a:p>
          <a:endParaRPr lang="en-US"/>
        </a:p>
      </dgm:t>
    </dgm:pt>
    <dgm:pt modelId="{311158F0-D3E8-4B9C-981A-4D5B7FCE4E1F}" type="sibTrans" cxnId="{3039295D-1579-45EC-9716-21816C208BA8}">
      <dgm:prSet/>
      <dgm:spPr/>
      <dgm:t>
        <a:bodyPr/>
        <a:lstStyle/>
        <a:p>
          <a:endParaRPr lang="en-US"/>
        </a:p>
      </dgm:t>
    </dgm:pt>
    <dgm:pt modelId="{0CA8FBE9-C72E-486E-BBE4-74905BEBF810}">
      <dgm:prSet phldrT="[Text]"/>
      <dgm:spPr/>
      <dgm:t>
        <a:bodyPr/>
        <a:lstStyle/>
        <a:p>
          <a:r>
            <a:rPr lang="en-US" dirty="0" smtClean="0"/>
            <a:t>Build Value</a:t>
          </a:r>
          <a:endParaRPr lang="en-US" dirty="0"/>
        </a:p>
      </dgm:t>
    </dgm:pt>
    <dgm:pt modelId="{2DBB78E4-1DBA-445F-B725-FDBA7B8ADCE9}" type="parTrans" cxnId="{AF9A9B07-73B4-4F1D-BA9C-FF6F5FECE812}">
      <dgm:prSet/>
      <dgm:spPr/>
      <dgm:t>
        <a:bodyPr/>
        <a:lstStyle/>
        <a:p>
          <a:endParaRPr lang="en-US"/>
        </a:p>
      </dgm:t>
    </dgm:pt>
    <dgm:pt modelId="{ACCD7F39-4311-434E-902D-F4248AD06D4C}" type="sibTrans" cxnId="{AF9A9B07-73B4-4F1D-BA9C-FF6F5FECE812}">
      <dgm:prSet/>
      <dgm:spPr/>
      <dgm:t>
        <a:bodyPr/>
        <a:lstStyle/>
        <a:p>
          <a:endParaRPr lang="en-US"/>
        </a:p>
      </dgm:t>
    </dgm:pt>
    <dgm:pt modelId="{31494D13-A017-4117-8275-9C8C6726222E}">
      <dgm:prSet phldrT="[Text]"/>
      <dgm:spPr/>
      <dgm:t>
        <a:bodyPr/>
        <a:lstStyle/>
        <a:p>
          <a:r>
            <a:rPr lang="en-US" dirty="0" smtClean="0"/>
            <a:t>Test Assumptions</a:t>
          </a:r>
          <a:endParaRPr lang="en-US" dirty="0"/>
        </a:p>
      </dgm:t>
    </dgm:pt>
    <dgm:pt modelId="{208DFE7B-2EE5-4023-B459-1239F3EC4063}" type="parTrans" cxnId="{41B1EA4F-80A1-4E7D-928C-61EA79588D7F}">
      <dgm:prSet/>
      <dgm:spPr/>
      <dgm:t>
        <a:bodyPr/>
        <a:lstStyle/>
        <a:p>
          <a:endParaRPr lang="en-US"/>
        </a:p>
      </dgm:t>
    </dgm:pt>
    <dgm:pt modelId="{260D9847-E182-4062-8D65-781998C54DF3}" type="sibTrans" cxnId="{41B1EA4F-80A1-4E7D-928C-61EA79588D7F}">
      <dgm:prSet/>
      <dgm:spPr/>
      <dgm:t>
        <a:bodyPr/>
        <a:lstStyle/>
        <a:p>
          <a:endParaRPr lang="en-US"/>
        </a:p>
      </dgm:t>
    </dgm:pt>
    <dgm:pt modelId="{7483F4AE-54A4-4EEC-93A3-9A7F1FA30419}" type="pres">
      <dgm:prSet presAssocID="{2F172D8F-A205-4DC7-A063-EEBB0EE30E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228E5-6F5C-4C4D-B5A2-E418205421F5}" type="pres">
      <dgm:prSet presAssocID="{2F172D8F-A205-4DC7-A063-EEBB0EE30EA6}" presName="cycle" presStyleCnt="0"/>
      <dgm:spPr/>
    </dgm:pt>
    <dgm:pt modelId="{BCC193D7-4045-4DEE-9D1B-52D0625FCE06}" type="pres">
      <dgm:prSet presAssocID="{2837631F-27ED-4997-ABE3-36BCF51B24C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1E821-4152-458B-A661-BBE530A24D95}" type="pres">
      <dgm:prSet presAssocID="{80208515-1E85-44C2-AF8A-F28BC4FC394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D83ED77-309D-424B-835C-35191A539EDE}" type="pres">
      <dgm:prSet presAssocID="{84D7864F-9DB5-4220-B7BF-1465C651DB3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75F4-B4B5-41C1-897A-302C4E898051}" type="pres">
      <dgm:prSet presAssocID="{B56AF0CD-A158-4E38-ADC0-75CF5C57292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0AE5F-4D2F-4D6C-B595-90642E972611}" type="pres">
      <dgm:prSet presAssocID="{0CA8FBE9-C72E-486E-BBE4-74905BEBF81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51689-DCF9-4DF8-A275-82E3723AED84}" type="pres">
      <dgm:prSet presAssocID="{31494D13-A017-4117-8275-9C8C6726222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E76CE-0EFB-4710-9C84-44DBBAAF1CC2}" srcId="{2F172D8F-A205-4DC7-A063-EEBB0EE30EA6}" destId="{84D7864F-9DB5-4220-B7BF-1465C651DB32}" srcOrd="1" destOrd="0" parTransId="{796BF3F4-415D-4CFD-924B-87ADE2F5BAD3}" sibTransId="{6FC6FC31-A636-4C89-9FF4-18000C5CB1BC}"/>
    <dgm:cxn modelId="{3A978D05-4230-41C2-9D6E-512323ABF5AA}" type="presOf" srcId="{2837631F-27ED-4997-ABE3-36BCF51B24C1}" destId="{BCC193D7-4045-4DEE-9D1B-52D0625FCE06}" srcOrd="0" destOrd="0" presId="urn:microsoft.com/office/officeart/2005/8/layout/cycle3"/>
    <dgm:cxn modelId="{2D5F144E-0DD4-4DC0-B66C-1E851BCE3EA5}" type="presOf" srcId="{80208515-1E85-44C2-AF8A-F28BC4FC3945}" destId="{4EC1E821-4152-458B-A661-BBE530A24D95}" srcOrd="0" destOrd="0" presId="urn:microsoft.com/office/officeart/2005/8/layout/cycle3"/>
    <dgm:cxn modelId="{5385C5B7-A386-489F-ADAD-05206D761809}" srcId="{2F172D8F-A205-4DC7-A063-EEBB0EE30EA6}" destId="{2837631F-27ED-4997-ABE3-36BCF51B24C1}" srcOrd="0" destOrd="0" parTransId="{ECFFBD61-197B-4F9E-A427-56B94337E9FF}" sibTransId="{80208515-1E85-44C2-AF8A-F28BC4FC3945}"/>
    <dgm:cxn modelId="{F6956C18-D073-4C60-A89C-E9AC46AEB6FA}" type="presOf" srcId="{84D7864F-9DB5-4220-B7BF-1465C651DB32}" destId="{AD83ED77-309D-424B-835C-35191A539EDE}" srcOrd="0" destOrd="0" presId="urn:microsoft.com/office/officeart/2005/8/layout/cycle3"/>
    <dgm:cxn modelId="{3039295D-1579-45EC-9716-21816C208BA8}" srcId="{2F172D8F-A205-4DC7-A063-EEBB0EE30EA6}" destId="{B56AF0CD-A158-4E38-ADC0-75CF5C572925}" srcOrd="2" destOrd="0" parTransId="{C2BC0504-60E1-473C-A595-C9BC471CE812}" sibTransId="{311158F0-D3E8-4B9C-981A-4D5B7FCE4E1F}"/>
    <dgm:cxn modelId="{F1C80A49-DCF9-4E38-8BBF-AF2A9FF161C3}" type="presOf" srcId="{2F172D8F-A205-4DC7-A063-EEBB0EE30EA6}" destId="{7483F4AE-54A4-4EEC-93A3-9A7F1FA30419}" srcOrd="0" destOrd="0" presId="urn:microsoft.com/office/officeart/2005/8/layout/cycle3"/>
    <dgm:cxn modelId="{71809B94-1110-433A-A351-C128CFFB88DD}" type="presOf" srcId="{0CA8FBE9-C72E-486E-BBE4-74905BEBF810}" destId="{A880AE5F-4D2F-4D6C-B595-90642E972611}" srcOrd="0" destOrd="0" presId="urn:microsoft.com/office/officeart/2005/8/layout/cycle3"/>
    <dgm:cxn modelId="{41B1470F-8443-491C-BC19-2C8567A4CC9D}" type="presOf" srcId="{31494D13-A017-4117-8275-9C8C6726222E}" destId="{05051689-DCF9-4DF8-A275-82E3723AED84}" srcOrd="0" destOrd="0" presId="urn:microsoft.com/office/officeart/2005/8/layout/cycle3"/>
    <dgm:cxn modelId="{87DF73B5-28B3-42DE-94F3-FFEEB82A3E4C}" type="presOf" srcId="{B56AF0CD-A158-4E38-ADC0-75CF5C572925}" destId="{BD7C75F4-B4B5-41C1-897A-302C4E898051}" srcOrd="0" destOrd="0" presId="urn:microsoft.com/office/officeart/2005/8/layout/cycle3"/>
    <dgm:cxn modelId="{41B1EA4F-80A1-4E7D-928C-61EA79588D7F}" srcId="{2F172D8F-A205-4DC7-A063-EEBB0EE30EA6}" destId="{31494D13-A017-4117-8275-9C8C6726222E}" srcOrd="4" destOrd="0" parTransId="{208DFE7B-2EE5-4023-B459-1239F3EC4063}" sibTransId="{260D9847-E182-4062-8D65-781998C54DF3}"/>
    <dgm:cxn modelId="{AF9A9B07-73B4-4F1D-BA9C-FF6F5FECE812}" srcId="{2F172D8F-A205-4DC7-A063-EEBB0EE30EA6}" destId="{0CA8FBE9-C72E-486E-BBE4-74905BEBF810}" srcOrd="3" destOrd="0" parTransId="{2DBB78E4-1DBA-445F-B725-FDBA7B8ADCE9}" sibTransId="{ACCD7F39-4311-434E-902D-F4248AD06D4C}"/>
    <dgm:cxn modelId="{5124693A-B4A6-4FBE-B7DB-27D419742812}" type="presParOf" srcId="{7483F4AE-54A4-4EEC-93A3-9A7F1FA30419}" destId="{EA9228E5-6F5C-4C4D-B5A2-E418205421F5}" srcOrd="0" destOrd="0" presId="urn:microsoft.com/office/officeart/2005/8/layout/cycle3"/>
    <dgm:cxn modelId="{B1FF81A5-045A-4EC1-84E6-32E29FC0BC22}" type="presParOf" srcId="{EA9228E5-6F5C-4C4D-B5A2-E418205421F5}" destId="{BCC193D7-4045-4DEE-9D1B-52D0625FCE06}" srcOrd="0" destOrd="0" presId="urn:microsoft.com/office/officeart/2005/8/layout/cycle3"/>
    <dgm:cxn modelId="{C9C3E7C9-6578-4250-8999-6A78D56F996A}" type="presParOf" srcId="{EA9228E5-6F5C-4C4D-B5A2-E418205421F5}" destId="{4EC1E821-4152-458B-A661-BBE530A24D95}" srcOrd="1" destOrd="0" presId="urn:microsoft.com/office/officeart/2005/8/layout/cycle3"/>
    <dgm:cxn modelId="{43074320-4424-4706-AA63-B4FF0DF37CED}" type="presParOf" srcId="{EA9228E5-6F5C-4C4D-B5A2-E418205421F5}" destId="{AD83ED77-309D-424B-835C-35191A539EDE}" srcOrd="2" destOrd="0" presId="urn:microsoft.com/office/officeart/2005/8/layout/cycle3"/>
    <dgm:cxn modelId="{433355F2-8D31-40F8-B07E-B16EE738E911}" type="presParOf" srcId="{EA9228E5-6F5C-4C4D-B5A2-E418205421F5}" destId="{BD7C75F4-B4B5-41C1-897A-302C4E898051}" srcOrd="3" destOrd="0" presId="urn:microsoft.com/office/officeart/2005/8/layout/cycle3"/>
    <dgm:cxn modelId="{D3103CD2-8DCE-44CD-A4B2-E0E8F9373722}" type="presParOf" srcId="{EA9228E5-6F5C-4C4D-B5A2-E418205421F5}" destId="{A880AE5F-4D2F-4D6C-B595-90642E972611}" srcOrd="4" destOrd="0" presId="urn:microsoft.com/office/officeart/2005/8/layout/cycle3"/>
    <dgm:cxn modelId="{65A48DAB-6967-4779-BFA8-DAD8378F4DD3}" type="presParOf" srcId="{EA9228E5-6F5C-4C4D-B5A2-E418205421F5}" destId="{05051689-DCF9-4DF8-A275-82E3723AED8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81EB-6FB7-4A21-A8F7-BD470064B13F}">
      <dsp:nvSpPr>
        <dsp:cNvPr id="0" name=""/>
        <dsp:cNvSpPr/>
      </dsp:nvSpPr>
      <dsp:spPr>
        <a:xfrm>
          <a:off x="1481025" y="0"/>
          <a:ext cx="4838924" cy="4838924"/>
        </a:xfrm>
        <a:prstGeom prst="diamond">
          <a:avLst/>
        </a:prstGeom>
        <a:solidFill>
          <a:srgbClr val="115E6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5BA8C-23FF-43B6-AE05-13DBB99A3621}">
      <dsp:nvSpPr>
        <dsp:cNvPr id="0" name=""/>
        <dsp:cNvSpPr/>
      </dsp:nvSpPr>
      <dsp:spPr>
        <a:xfrm>
          <a:off x="1940722" y="459697"/>
          <a:ext cx="1887180" cy="188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They don’t trust us</a:t>
          </a:r>
          <a:r>
            <a:rPr lang="is-IS" sz="2400" kern="1200" dirty="0" smtClean="0"/>
            <a:t>…</a:t>
          </a:r>
          <a:endParaRPr lang="en-US" sz="2400" kern="1200" dirty="0"/>
        </a:p>
      </dsp:txBody>
      <dsp:txXfrm>
        <a:off x="2032847" y="551822"/>
        <a:ext cx="1702930" cy="1702930"/>
      </dsp:txXfrm>
    </dsp:sp>
    <dsp:sp modelId="{5231FAF6-6AE2-49E5-AD9E-AA499F4C80A5}">
      <dsp:nvSpPr>
        <dsp:cNvPr id="0" name=""/>
        <dsp:cNvSpPr/>
      </dsp:nvSpPr>
      <dsp:spPr>
        <a:xfrm>
          <a:off x="3973070" y="459697"/>
          <a:ext cx="1887180" cy="188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They are ashamed</a:t>
          </a:r>
          <a:r>
            <a:rPr lang="is-IS" sz="2400" kern="1200" dirty="0" smtClean="0"/>
            <a:t>…</a:t>
          </a:r>
          <a:endParaRPr lang="en-US" sz="2400" kern="1200" dirty="0"/>
        </a:p>
      </dsp:txBody>
      <dsp:txXfrm>
        <a:off x="4065195" y="551822"/>
        <a:ext cx="1702930" cy="1702930"/>
      </dsp:txXfrm>
    </dsp:sp>
    <dsp:sp modelId="{435C7720-ED82-4D5A-8D7E-27AFFD964D36}">
      <dsp:nvSpPr>
        <dsp:cNvPr id="0" name=""/>
        <dsp:cNvSpPr/>
      </dsp:nvSpPr>
      <dsp:spPr>
        <a:xfrm>
          <a:off x="1940722" y="2492045"/>
          <a:ext cx="1887180" cy="188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They don’t believe they can afford us</a:t>
          </a:r>
          <a:r>
            <a:rPr lang="is-IS" sz="2400" kern="1200" dirty="0" smtClean="0"/>
            <a:t>… </a:t>
          </a:r>
          <a:endParaRPr lang="en-US" sz="2400" kern="1200" dirty="0"/>
        </a:p>
      </dsp:txBody>
      <dsp:txXfrm>
        <a:off x="2032847" y="2584170"/>
        <a:ext cx="1702930" cy="1702930"/>
      </dsp:txXfrm>
    </dsp:sp>
    <dsp:sp modelId="{6BD1D21D-E5CB-4A99-ABA2-6EB21964FCBB}">
      <dsp:nvSpPr>
        <dsp:cNvPr id="0" name=""/>
        <dsp:cNvSpPr/>
      </dsp:nvSpPr>
      <dsp:spPr>
        <a:xfrm>
          <a:off x="3973070" y="2492045"/>
          <a:ext cx="1887180" cy="188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is just too complex!</a:t>
          </a:r>
          <a:endParaRPr lang="en-US" sz="2400" kern="1200" dirty="0"/>
        </a:p>
      </dsp:txBody>
      <dsp:txXfrm>
        <a:off x="4065195" y="2584170"/>
        <a:ext cx="1702930" cy="170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1E821-4152-458B-A661-BBE530A24D95}">
      <dsp:nvSpPr>
        <dsp:cNvPr id="0" name=""/>
        <dsp:cNvSpPr/>
      </dsp:nvSpPr>
      <dsp:spPr>
        <a:xfrm>
          <a:off x="602780" y="261367"/>
          <a:ext cx="4484039" cy="4484039"/>
        </a:xfrm>
        <a:prstGeom prst="circularArrow">
          <a:avLst>
            <a:gd name="adj1" fmla="val 5544"/>
            <a:gd name="adj2" fmla="val 330680"/>
            <a:gd name="adj3" fmla="val 13830305"/>
            <a:gd name="adj4" fmla="val 17352957"/>
            <a:gd name="adj5" fmla="val 5757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C193D7-4045-4DEE-9D1B-52D0625FCE06}">
      <dsp:nvSpPr>
        <dsp:cNvPr id="0" name=""/>
        <dsp:cNvSpPr/>
      </dsp:nvSpPr>
      <dsp:spPr>
        <a:xfrm>
          <a:off x="1819671" y="286748"/>
          <a:ext cx="2050256" cy="10251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 Trust </a:t>
          </a:r>
          <a:endParaRPr lang="en-US" sz="2400" kern="1200" dirty="0"/>
        </a:p>
      </dsp:txBody>
      <dsp:txXfrm>
        <a:off x="1869714" y="336791"/>
        <a:ext cx="1950170" cy="925042"/>
      </dsp:txXfrm>
    </dsp:sp>
    <dsp:sp modelId="{AD83ED77-309D-424B-835C-35191A539EDE}">
      <dsp:nvSpPr>
        <dsp:cNvPr id="0" name=""/>
        <dsp:cNvSpPr/>
      </dsp:nvSpPr>
      <dsp:spPr>
        <a:xfrm>
          <a:off x="3638254" y="1608026"/>
          <a:ext cx="2050256" cy="1025128"/>
        </a:xfrm>
        <a:prstGeom prst="roundRect">
          <a:avLst/>
        </a:prstGeom>
        <a:gradFill rotWithShape="0">
          <a:gsLst>
            <a:gs pos="0">
              <a:schemeClr val="accent3">
                <a:hueOff val="4071713"/>
                <a:satOff val="6194"/>
                <a:lumOff val="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71713"/>
                <a:satOff val="6194"/>
                <a:lumOff val="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71713"/>
                <a:satOff val="6194"/>
                <a:lumOff val="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</a:t>
          </a:r>
          <a:endParaRPr lang="en-US" sz="2400" kern="1200" dirty="0"/>
        </a:p>
      </dsp:txBody>
      <dsp:txXfrm>
        <a:off x="3688297" y="1658069"/>
        <a:ext cx="1950170" cy="925042"/>
      </dsp:txXfrm>
    </dsp:sp>
    <dsp:sp modelId="{BD7C75F4-B4B5-41C1-897A-302C4E898051}">
      <dsp:nvSpPr>
        <dsp:cNvPr id="0" name=""/>
        <dsp:cNvSpPr/>
      </dsp:nvSpPr>
      <dsp:spPr>
        <a:xfrm>
          <a:off x="2943617" y="3745897"/>
          <a:ext cx="2050256" cy="1025128"/>
        </a:xfrm>
        <a:prstGeom prst="roundRect">
          <a:avLst/>
        </a:prstGeom>
        <a:gradFill rotWithShape="0">
          <a:gsLst>
            <a:gs pos="0">
              <a:schemeClr val="accent3">
                <a:hueOff val="8143425"/>
                <a:satOff val="12388"/>
                <a:lumOff val="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143425"/>
                <a:satOff val="12388"/>
                <a:lumOff val="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143425"/>
                <a:satOff val="12388"/>
                <a:lumOff val="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Initial Plan </a:t>
          </a:r>
          <a:endParaRPr lang="en-US" sz="2400" kern="1200" dirty="0"/>
        </a:p>
      </dsp:txBody>
      <dsp:txXfrm>
        <a:off x="2993660" y="3795940"/>
        <a:ext cx="1950170" cy="925042"/>
      </dsp:txXfrm>
    </dsp:sp>
    <dsp:sp modelId="{A880AE5F-4D2F-4D6C-B595-90642E972611}">
      <dsp:nvSpPr>
        <dsp:cNvPr id="0" name=""/>
        <dsp:cNvSpPr/>
      </dsp:nvSpPr>
      <dsp:spPr>
        <a:xfrm>
          <a:off x="695726" y="3745897"/>
          <a:ext cx="2050256" cy="1025128"/>
        </a:xfrm>
        <a:prstGeom prst="roundRect">
          <a:avLst/>
        </a:prstGeom>
        <a:gradFill rotWithShape="0">
          <a:gsLst>
            <a:gs pos="0">
              <a:schemeClr val="accent3">
                <a:hueOff val="12215138"/>
                <a:satOff val="18581"/>
                <a:lumOff val="2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215138"/>
                <a:satOff val="18581"/>
                <a:lumOff val="2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215138"/>
                <a:satOff val="18581"/>
                <a:lumOff val="2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 Value</a:t>
          </a:r>
          <a:endParaRPr lang="en-US" sz="2400" kern="1200" dirty="0"/>
        </a:p>
      </dsp:txBody>
      <dsp:txXfrm>
        <a:off x="745769" y="3795940"/>
        <a:ext cx="1950170" cy="925042"/>
      </dsp:txXfrm>
    </dsp:sp>
    <dsp:sp modelId="{05051689-DCF9-4DF8-A275-82E3723AED84}">
      <dsp:nvSpPr>
        <dsp:cNvPr id="0" name=""/>
        <dsp:cNvSpPr/>
      </dsp:nvSpPr>
      <dsp:spPr>
        <a:xfrm>
          <a:off x="1089" y="1608026"/>
          <a:ext cx="2050256" cy="1025128"/>
        </a:xfrm>
        <a:prstGeom prst="roundRect">
          <a:avLst/>
        </a:prstGeom>
        <a:gradFill rotWithShape="0">
          <a:gsLst>
            <a:gs pos="0">
              <a:schemeClr val="accent3">
                <a:hueOff val="16286851"/>
                <a:satOff val="24775"/>
                <a:lumOff val="2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86851"/>
                <a:satOff val="24775"/>
                <a:lumOff val="2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86851"/>
                <a:satOff val="24775"/>
                <a:lumOff val="2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Test Assumptions</a:t>
          </a:r>
          <a:endParaRPr lang="en-US" sz="2400" kern="1200" dirty="0"/>
        </a:p>
      </dsp:txBody>
      <dsp:txXfrm>
        <a:off x="51132" y="1658069"/>
        <a:ext cx="1950170" cy="92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498"/>
          <a:stretch/>
        </p:blipFill>
        <p:spPr>
          <a:xfrm>
            <a:off x="-5938" y="0"/>
            <a:ext cx="915587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2107" y="1491135"/>
            <a:ext cx="5183542" cy="238694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2107" y="1388599"/>
            <a:ext cx="4340488" cy="156259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2107" y="3050195"/>
            <a:ext cx="3842518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1649" y="4653539"/>
            <a:ext cx="9155649" cy="104835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" y="5031132"/>
            <a:ext cx="2299722" cy="293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64" y="5128986"/>
            <a:ext cx="306315" cy="2668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72107" y="3004457"/>
            <a:ext cx="43404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0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picture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59600" y="0"/>
            <a:ext cx="21844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144" y="194389"/>
            <a:ext cx="6043733" cy="426977"/>
          </a:xfrm>
          <a:ln>
            <a:noFill/>
          </a:ln>
        </p:spPr>
        <p:txBody>
          <a:bodyPr>
            <a:normAutofit/>
          </a:bodyPr>
          <a:lstStyle>
            <a:lvl1pPr>
              <a:defRPr sz="2400" baseline="0">
                <a:solidFill>
                  <a:srgbClr val="BD9B60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68" y="1002375"/>
            <a:ext cx="5748338" cy="5150645"/>
          </a:xfrm>
        </p:spPr>
        <p:txBody>
          <a:bodyPr/>
          <a:lstStyle>
            <a:lvl1pPr marL="2286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2011" y="6258655"/>
            <a:ext cx="2057400" cy="361951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1" y="6340926"/>
            <a:ext cx="1216839" cy="155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3716" b="-2"/>
          <a:stretch/>
        </p:blipFill>
        <p:spPr>
          <a:xfrm>
            <a:off x="520146" y="763570"/>
            <a:ext cx="5739252" cy="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144" y="194389"/>
            <a:ext cx="6043733" cy="426977"/>
          </a:xfrm>
          <a:ln>
            <a:noFill/>
          </a:ln>
        </p:spPr>
        <p:txBody>
          <a:bodyPr>
            <a:normAutofit/>
          </a:bodyPr>
          <a:lstStyle>
            <a:lvl1pPr>
              <a:defRPr sz="2400" baseline="0">
                <a:solidFill>
                  <a:srgbClr val="BD9B60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67" y="1002375"/>
            <a:ext cx="8280853" cy="5150645"/>
          </a:xfrm>
        </p:spPr>
        <p:txBody>
          <a:bodyPr/>
          <a:lstStyle>
            <a:lvl1pPr marL="2286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2011" y="6258655"/>
            <a:ext cx="2057400" cy="361951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1" y="6340926"/>
            <a:ext cx="1216839" cy="155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3716" b="-2"/>
          <a:stretch/>
        </p:blipFill>
        <p:spPr>
          <a:xfrm>
            <a:off x="520146" y="763570"/>
            <a:ext cx="5739252" cy="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31587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024" y="3494522"/>
            <a:ext cx="5761564" cy="88157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9024" y="4490452"/>
            <a:ext cx="580815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54532" y="6257068"/>
            <a:ext cx="2057400" cy="365125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1" y="6340926"/>
            <a:ext cx="1216839" cy="155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876"/>
            <a:ext cx="9144000" cy="1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1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0145" y="1020167"/>
            <a:ext cx="3527677" cy="4961290"/>
          </a:xfrm>
        </p:spPr>
        <p:txBody>
          <a:bodyPr/>
          <a:lstStyle>
            <a:lvl1pPr marL="2286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88387" y="1020166"/>
            <a:ext cx="3527677" cy="4920521"/>
          </a:xfrm>
        </p:spPr>
        <p:txBody>
          <a:bodyPr/>
          <a:lstStyle>
            <a:lvl1pPr marL="2286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rgbClr val="115E67"/>
              </a:buClr>
              <a:buSzPct val="85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8927" y="6235924"/>
            <a:ext cx="2057400" cy="365125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1" y="6340926"/>
            <a:ext cx="1216839" cy="155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20144" y="194389"/>
            <a:ext cx="6795055" cy="426977"/>
          </a:xfrm>
          <a:ln>
            <a:noFill/>
          </a:ln>
        </p:spPr>
        <p:txBody>
          <a:bodyPr>
            <a:normAutofit/>
          </a:bodyPr>
          <a:lstStyle>
            <a:lvl1pPr>
              <a:defRPr sz="2400" baseline="0">
                <a:solidFill>
                  <a:srgbClr val="BD9B60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3716" b="-2"/>
          <a:stretch/>
        </p:blipFill>
        <p:spPr>
          <a:xfrm>
            <a:off x="520146" y="763570"/>
            <a:ext cx="573925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3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l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2011" y="6258655"/>
            <a:ext cx="2057400" cy="361951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1" y="6340926"/>
            <a:ext cx="1216839" cy="155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0144" y="194389"/>
            <a:ext cx="5739253" cy="426977"/>
          </a:xfrm>
          <a:ln>
            <a:noFill/>
          </a:ln>
        </p:spPr>
        <p:txBody>
          <a:bodyPr>
            <a:normAutofit/>
          </a:bodyPr>
          <a:lstStyle>
            <a:lvl1pPr>
              <a:defRPr sz="2400" baseline="0">
                <a:solidFill>
                  <a:srgbClr val="BD9B60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3716" b="-2"/>
          <a:stretch/>
        </p:blipFill>
        <p:spPr>
          <a:xfrm>
            <a:off x="520146" y="763571"/>
            <a:ext cx="5739252" cy="5656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55650" y="1055688"/>
            <a:ext cx="1319213" cy="1792287"/>
          </a:xfrm>
          <a:ln>
            <a:solidFill>
              <a:srgbClr val="BD9B6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5649" y="3698307"/>
            <a:ext cx="1319213" cy="1792287"/>
          </a:xfrm>
          <a:ln>
            <a:solidFill>
              <a:srgbClr val="BD9B6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2011" y="6258655"/>
            <a:ext cx="2057400" cy="361951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1" y="6340926"/>
            <a:ext cx="1216839" cy="155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0144" y="194389"/>
            <a:ext cx="5739253" cy="426977"/>
          </a:xfrm>
          <a:ln>
            <a:noFill/>
          </a:ln>
        </p:spPr>
        <p:txBody>
          <a:bodyPr>
            <a:normAutofit/>
          </a:bodyPr>
          <a:lstStyle>
            <a:lvl1pPr>
              <a:defRPr sz="2400" baseline="0">
                <a:solidFill>
                  <a:srgbClr val="BD9B60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3716" b="-2"/>
          <a:stretch>
            <a:fillRect/>
          </a:stretch>
        </p:blipFill>
        <p:spPr>
          <a:xfrm>
            <a:off x="520146" y="763571"/>
            <a:ext cx="5739252" cy="5656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960" y="2373549"/>
            <a:ext cx="5637466" cy="3779471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Clr>
                <a:srgbClr val="115E67"/>
              </a:buClr>
              <a:buSzPct val="85000"/>
              <a:buFont typeface="Arial" pitchFamily="34" charset="0"/>
              <a:buNone/>
              <a:defRPr sz="1100"/>
            </a:lvl1pPr>
            <a:lvl2pPr marL="6858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800"/>
            </a:lvl2pPr>
            <a:lvl3pPr marL="11430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600"/>
            </a:lvl3pPr>
            <a:lvl4pPr marL="16002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400"/>
            </a:lvl4pPr>
            <a:lvl5pPr marL="20574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59397" y="2373549"/>
            <a:ext cx="2552624" cy="3779471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Clr>
                <a:srgbClr val="115E67"/>
              </a:buClr>
              <a:buSzPct val="85000"/>
              <a:buFont typeface="Arial" pitchFamily="34" charset="0"/>
              <a:buNone/>
              <a:defRPr sz="1000" b="1"/>
            </a:lvl1pPr>
            <a:lvl2pPr marL="233363" indent="-228600">
              <a:spcBef>
                <a:spcPts val="400"/>
              </a:spcBef>
              <a:buClr>
                <a:srgbClr val="115E67"/>
              </a:buClr>
              <a:buSzPct val="85000"/>
              <a:buFont typeface="Arial" pitchFamily="34" charset="0"/>
              <a:buChar char="•"/>
              <a:defRPr sz="900"/>
            </a:lvl2pPr>
            <a:lvl3pPr marL="11430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600"/>
            </a:lvl3pPr>
            <a:lvl4pPr marL="16002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400"/>
            </a:lvl4pPr>
            <a:lvl5pPr marL="2057400" indent="-228600">
              <a:buClr>
                <a:srgbClr val="115E67"/>
              </a:buClr>
              <a:buSzPct val="85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 </a:t>
            </a:r>
          </a:p>
          <a:p>
            <a:pPr lvl="0"/>
            <a:endParaRPr lang="en-US" smtClean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259397" y="2373549"/>
            <a:ext cx="0" cy="3779471"/>
          </a:xfrm>
          <a:prstGeom prst="line">
            <a:avLst/>
          </a:prstGeom>
          <a:ln>
            <a:solidFill>
              <a:srgbClr val="BC9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1168" y="1008039"/>
            <a:ext cx="3749040" cy="125253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406630" y="969963"/>
            <a:ext cx="4405583" cy="129222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8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80692"/>
            <a:ext cx="9144000" cy="3077308"/>
          </a:xfrm>
          <a:prstGeom prst="rect">
            <a:avLst/>
          </a:prstGeom>
          <a:solidFill>
            <a:srgbClr val="BD9B6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2011" y="6258655"/>
            <a:ext cx="2057400" cy="361951"/>
          </a:xfrm>
        </p:spPr>
        <p:txBody>
          <a:bodyPr/>
          <a:lstStyle>
            <a:lvl1pPr algn="ctr">
              <a:defRPr sz="1000"/>
            </a:lvl1pPr>
          </a:lstStyle>
          <a:p>
            <a:fld id="{BEF93796-F617-4385-807E-36EB265E9A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9" y="6359703"/>
            <a:ext cx="183472" cy="159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95" y="2788181"/>
            <a:ext cx="5859631" cy="7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4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B16A-DC26-41A7-8F88-AB61C5F086AA}" type="datetime1">
              <a:rPr lang="en-US" smtClean="0"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9737" y="63415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3796-F617-4385-807E-36EB265E9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8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ise.stewart@eisneramper.com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2107" y="1476375"/>
            <a:ext cx="4340488" cy="242887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‘Keeping </a:t>
            </a:r>
            <a:r>
              <a:rPr lang="en-US" sz="2800" i="1" dirty="0"/>
              <a:t>it in </a:t>
            </a:r>
            <a:r>
              <a:rPr lang="en-US" sz="2800" i="1" dirty="0" smtClean="0"/>
              <a:t>the </a:t>
            </a:r>
            <a:r>
              <a:rPr lang="en-US" sz="2800" i="1" dirty="0"/>
              <a:t>Family</a:t>
            </a:r>
            <a:r>
              <a:rPr lang="en-US" sz="2800" i="1" dirty="0" smtClean="0"/>
              <a:t>’</a:t>
            </a:r>
            <a:br>
              <a:rPr lang="en-US" sz="2800" i="1" dirty="0" smtClean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dirty="0"/>
              <a:t>Tips for Engaging Family Businesses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2107" y="4764695"/>
            <a:ext cx="4592773" cy="1655762"/>
          </a:xfrm>
        </p:spPr>
        <p:txBody>
          <a:bodyPr/>
          <a:lstStyle/>
          <a:p>
            <a:r>
              <a:rPr lang="en-US" b="1" dirty="0"/>
              <a:t>B</a:t>
            </a:r>
            <a:r>
              <a:rPr lang="en-US" b="1" dirty="0" smtClean="0"/>
              <a:t>y Lisë </a:t>
            </a:r>
            <a:r>
              <a:rPr lang="en-US" b="1" dirty="0" smtClean="0"/>
              <a:t>Stewart – Managing Director </a:t>
            </a:r>
          </a:p>
          <a:p>
            <a:r>
              <a:rPr lang="en-US" b="1" dirty="0" smtClean="0"/>
              <a:t>The Center for Family Business Excellence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144" y="938708"/>
            <a:ext cx="8033305" cy="17420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conductor of the orchestra, who, without judgement or desire to ‘sell’, will stand beside them on this difficult journey.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want one trusted advisor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b="740"/>
          <a:stretch>
            <a:fillRect/>
          </a:stretch>
        </p:blipFill>
        <p:spPr>
          <a:xfrm>
            <a:off x="1106580" y="1809750"/>
            <a:ext cx="6378389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6819" y="2195525"/>
            <a:ext cx="3527677" cy="22945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Successful transition planning will recognize the importance of maintaining the family, protecting life-long relationships, and enabling change with dignity.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the Family -  Protecting the Business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 l="15739" r="9261"/>
          <a:stretch>
            <a:fillRect/>
          </a:stretch>
        </p:blipFill>
        <p:spPr bwMode="auto">
          <a:xfrm>
            <a:off x="4386263" y="875833"/>
            <a:ext cx="2057400" cy="2039112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grayscl/>
          </a:blip>
          <a:srcRect l="14583" r="25287" b="13570"/>
          <a:stretch>
            <a:fillRect/>
          </a:stretch>
        </p:blipFill>
        <p:spPr bwMode="auto">
          <a:xfrm>
            <a:off x="4386263" y="3029735"/>
            <a:ext cx="2057400" cy="2008990"/>
          </a:xfrm>
          <a:prstGeom prst="rect">
            <a:avLst/>
          </a:prstGeom>
          <a:noFill/>
        </p:spPr>
      </p:pic>
      <p:pic>
        <p:nvPicPr>
          <p:cNvPr id="11" name="Picture Placeholder 9" descr="3 happy young men.jpg"/>
          <p:cNvPicPr>
            <a:picLocks noChangeAspect="1"/>
          </p:cNvPicPr>
          <p:nvPr/>
        </p:nvPicPr>
        <p:blipFill>
          <a:blip r:embed="rId4"/>
          <a:srcRect l="5879" t="1451" r="16951" b="-18868"/>
          <a:stretch>
            <a:fillRect/>
          </a:stretch>
        </p:blipFill>
        <p:spPr>
          <a:xfrm>
            <a:off x="6556375" y="1828714"/>
            <a:ext cx="1955800" cy="5010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6375" y="875833"/>
            <a:ext cx="1955800" cy="82914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6263" y="5162550"/>
            <a:ext cx="2057400" cy="866532"/>
          </a:xfrm>
          <a:prstGeom prst="rect">
            <a:avLst/>
          </a:prstGeom>
          <a:solidFill>
            <a:srgbClr val="115E6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Balance – the needs of the Business AND the Family. 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952500" y="1722438"/>
            <a:ext cx="7315200" cy="3354387"/>
            <a:chOff x="990600" y="2589213"/>
            <a:chExt cx="7315200" cy="335438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2209800" cy="923330"/>
            </a:xfrm>
            <a:prstGeom prst="rect">
              <a:avLst/>
            </a:prstGeom>
            <a:noFill/>
            <a:ln w="76200" cmpd="tri">
              <a:solidFill>
                <a:srgbClr val="00808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  <a:p>
              <a:r>
                <a:rPr lang="en-US" b="1" dirty="0"/>
                <a:t>  </a:t>
              </a:r>
              <a:r>
                <a:rPr lang="en-US" b="1" dirty="0">
                  <a:latin typeface="Trebuchet MS" pitchFamily="34" charset="0"/>
                </a:rPr>
                <a:t>Business Needs</a:t>
              </a:r>
            </a:p>
            <a:p>
              <a:endParaRPr lang="en-US" b="1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90600" y="3657600"/>
              <a:ext cx="7315200" cy="152400"/>
            </a:xfrm>
            <a:prstGeom prst="rect">
              <a:avLst/>
            </a:prstGeom>
            <a:solidFill>
              <a:srgbClr val="008080">
                <a:alpha val="8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124200" y="3810000"/>
              <a:ext cx="2971800" cy="2133600"/>
            </a:xfrm>
            <a:prstGeom prst="triangle">
              <a:avLst>
                <a:gd name="adj" fmla="val 50000"/>
              </a:avLst>
            </a:prstGeom>
            <a:solidFill>
              <a:srgbClr val="68478D">
                <a:alpha val="8274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Strategic Decisions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143000" y="2589213"/>
              <a:ext cx="2209800" cy="923330"/>
            </a:xfrm>
            <a:prstGeom prst="rect">
              <a:avLst/>
            </a:prstGeom>
            <a:noFill/>
            <a:ln w="76200" cmpd="tri">
              <a:solidFill>
                <a:srgbClr val="00808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  <a:p>
              <a:r>
                <a:rPr lang="en-US" b="1" dirty="0">
                  <a:latin typeface="Trebuchet MS" pitchFamily="34" charset="0"/>
                </a:rPr>
                <a:t>  Family Needs</a:t>
              </a:r>
            </a:p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0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05901"/>
              </p:ext>
            </p:extLst>
          </p:nvPr>
        </p:nvGraphicFramePr>
        <p:xfrm>
          <a:off x="1997075" y="923925"/>
          <a:ext cx="5689600" cy="505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 </a:t>
            </a:r>
          </a:p>
        </p:txBody>
      </p:sp>
    </p:spTree>
    <p:extLst>
      <p:ext uri="{BB962C8B-B14F-4D97-AF65-F5344CB8AC3E}">
        <p14:creationId xmlns:p14="http://schemas.microsoft.com/office/powerpoint/2010/main" val="28103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 your role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24" y="942034"/>
            <a:ext cx="1298448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02518" y="1432375"/>
            <a:ext cx="2117558" cy="373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/>
              <a:t>Doctor?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33246" y="4700210"/>
            <a:ext cx="2117558" cy="373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/>
              <a:t>Expert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Content Placeholder 3" descr="Influential woman with team.jpg"/>
          <p:cNvPicPr/>
          <p:nvPr/>
        </p:nvPicPr>
        <p:blipFill rotWithShape="1">
          <a:blip r:embed="rId3"/>
          <a:srcRect l="-19" r="27206"/>
          <a:stretch/>
        </p:blipFill>
        <p:spPr bwMode="auto">
          <a:xfrm>
            <a:off x="5124795" y="1227125"/>
            <a:ext cx="2921000" cy="285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6852" r="11253" b="28169"/>
          <a:stretch/>
        </p:blipFill>
        <p:spPr bwMode="auto">
          <a:xfrm>
            <a:off x="2402928" y="2846493"/>
            <a:ext cx="2100061" cy="3155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24795" y="4264634"/>
            <a:ext cx="3494464" cy="633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/>
              <a:t>Facilitator, Coach, Advocate?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3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Owner\AppData\Local\Microsoft\Windows\Temporary Internet Files\Content.IE5\RLX7FVM2\MP900422533[1].jpg"/>
          <p:cNvPicPr>
            <a:picLocks noChangeAspect="1" noChangeArrowheads="1"/>
          </p:cNvPicPr>
          <p:nvPr/>
        </p:nvPicPr>
        <p:blipFill>
          <a:blip r:embed="rId2"/>
          <a:srcRect t="3974" b="66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438400"/>
            <a:ext cx="9144000" cy="1828800"/>
            <a:chOff x="0" y="1981200"/>
            <a:chExt cx="9144000" cy="1828800"/>
          </a:xfrm>
          <a:solidFill>
            <a:srgbClr val="115E67"/>
          </a:solidFill>
        </p:grpSpPr>
        <p:sp>
          <p:nvSpPr>
            <p:cNvPr id="8" name="Rectangle 7"/>
            <p:cNvSpPr/>
            <p:nvPr/>
          </p:nvSpPr>
          <p:spPr>
            <a:xfrm>
              <a:off x="0" y="1981200"/>
              <a:ext cx="91440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233094" y="2311709"/>
              <a:ext cx="8229600" cy="7699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+mj-lt"/>
                </a:rPr>
                <a:t>Take a </a:t>
              </a:r>
              <a:r>
                <a:rPr lang="en-US" sz="4400" b="1" dirty="0">
                  <a:solidFill>
                    <a:srgbClr val="BD9B60"/>
                  </a:solidFill>
                  <a:latin typeface="+mj-lt"/>
                </a:rPr>
                <a:t>Baby Step </a:t>
              </a:r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Approach</a:t>
              </a:r>
              <a:endParaRPr lang="en-US" sz="4400" b="1" dirty="0">
                <a:solidFill>
                  <a:srgbClr val="CCFF6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9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145" y="1847849"/>
            <a:ext cx="3661330" cy="4133607"/>
          </a:xfrm>
        </p:spPr>
        <p:txBody>
          <a:bodyPr/>
          <a:lstStyle/>
          <a:p>
            <a:r>
              <a:rPr lang="en-US" altLang="en-US" dirty="0"/>
              <a:t>Identify logical first steps (not necessarily low hanging fruit).</a:t>
            </a:r>
          </a:p>
          <a:p>
            <a:r>
              <a:rPr lang="en-US" altLang="en-US" dirty="0"/>
              <a:t>Break the step down into manageable bits – in terms of activity and cost. </a:t>
            </a:r>
          </a:p>
          <a:p>
            <a:r>
              <a:rPr lang="en-US" altLang="en-US" dirty="0"/>
              <a:t>Only agree to move to the next step after the “</a:t>
            </a:r>
            <a:r>
              <a:rPr lang="en-US" altLang="ja-JP" dirty="0"/>
              <a:t>process review”.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Keep it Simple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2" y="1090613"/>
            <a:ext cx="3778499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Understand your client’s stage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998632" y="1576355"/>
            <a:ext cx="1485900" cy="194908"/>
          </a:xfrm>
          <a:custGeom>
            <a:avLst/>
            <a:gdLst>
              <a:gd name="connsiteX0" fmla="*/ 0 w 1485900"/>
              <a:gd name="connsiteY0" fmla="*/ 177800 h 194908"/>
              <a:gd name="connsiteX1" fmla="*/ 876300 w 1485900"/>
              <a:gd name="connsiteY1" fmla="*/ 177800 h 194908"/>
              <a:gd name="connsiteX2" fmla="*/ 1485900 w 1485900"/>
              <a:gd name="connsiteY2" fmla="*/ 0 h 19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194908">
                <a:moveTo>
                  <a:pt x="0" y="177800"/>
                </a:moveTo>
                <a:cubicBezTo>
                  <a:pt x="314325" y="192616"/>
                  <a:pt x="628650" y="207433"/>
                  <a:pt x="876300" y="177800"/>
                </a:cubicBezTo>
                <a:cubicBezTo>
                  <a:pt x="1123950" y="148167"/>
                  <a:pt x="1373717" y="33867"/>
                  <a:pt x="148590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 bwMode="auto">
          <a:xfrm>
            <a:off x="814358" y="1714500"/>
            <a:ext cx="7072341" cy="3830853"/>
          </a:xfrm>
          <a:custGeom>
            <a:avLst/>
            <a:gdLst>
              <a:gd name="connsiteX0" fmla="*/ 0 w 6151418"/>
              <a:gd name="connsiteY0" fmla="*/ 2730793 h 2730793"/>
              <a:gd name="connsiteX1" fmla="*/ 1620982 w 6151418"/>
              <a:gd name="connsiteY1" fmla="*/ 1248357 h 2730793"/>
              <a:gd name="connsiteX2" fmla="*/ 2535382 w 6151418"/>
              <a:gd name="connsiteY2" fmla="*/ 1359193 h 2730793"/>
              <a:gd name="connsiteX3" fmla="*/ 5112327 w 6151418"/>
              <a:gd name="connsiteY3" fmla="*/ 1448 h 2730793"/>
              <a:gd name="connsiteX4" fmla="*/ 6151418 w 6151418"/>
              <a:gd name="connsiteY4" fmla="*/ 1151375 h 273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1418" h="2730793">
                <a:moveTo>
                  <a:pt x="0" y="2730793"/>
                </a:moveTo>
                <a:cubicBezTo>
                  <a:pt x="599209" y="2103875"/>
                  <a:pt x="1198418" y="1476957"/>
                  <a:pt x="1620982" y="1248357"/>
                </a:cubicBezTo>
                <a:cubicBezTo>
                  <a:pt x="2043546" y="1019757"/>
                  <a:pt x="1953491" y="1567011"/>
                  <a:pt x="2535382" y="1359193"/>
                </a:cubicBezTo>
                <a:cubicBezTo>
                  <a:pt x="3117273" y="1151375"/>
                  <a:pt x="4509654" y="36084"/>
                  <a:pt x="5112327" y="1448"/>
                </a:cubicBezTo>
                <a:cubicBezTo>
                  <a:pt x="5715000" y="-33188"/>
                  <a:pt x="5933209" y="559093"/>
                  <a:pt x="6151418" y="1151375"/>
                </a:cubicBezTo>
              </a:path>
            </a:pathLst>
          </a:custGeom>
          <a:ln w="76200"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0258" y="532444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Start-Up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2692" y="406979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Second-Stage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Wobbles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556014"/>
            <a:ext cx="145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Third-Stage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Growth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51481" y="1076355"/>
            <a:ext cx="0" cy="4648200"/>
          </a:xfrm>
          <a:prstGeom prst="line">
            <a:avLst/>
          </a:prstGeom>
          <a:ln>
            <a:solidFill>
              <a:srgbClr val="115E67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551481" y="5724555"/>
            <a:ext cx="8229600" cy="0"/>
          </a:xfrm>
          <a:prstGeom prst="line">
            <a:avLst/>
          </a:prstGeom>
          <a:ln>
            <a:solidFill>
              <a:srgbClr val="115E67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 rot="2837429">
            <a:off x="616571" y="5285223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2837429">
            <a:off x="2062030" y="3630463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 rot="2758223">
            <a:off x="4644738" y="2720422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7163140" y="1839891"/>
            <a:ext cx="1371260" cy="88900"/>
          </a:xfrm>
          <a:custGeom>
            <a:avLst/>
            <a:gdLst>
              <a:gd name="connsiteX0" fmla="*/ 0 w 1295400"/>
              <a:gd name="connsiteY0" fmla="*/ 0 h 304800"/>
              <a:gd name="connsiteX1" fmla="*/ 1295400 w 129540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5400" h="304800">
                <a:moveTo>
                  <a:pt x="0" y="0"/>
                </a:moveTo>
                <a:lnTo>
                  <a:pt x="1295400" y="30480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 rot="5743879">
            <a:off x="6606792" y="1539321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51367" y="5780809"/>
            <a:ext cx="9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207231" y="2710934"/>
            <a:ext cx="9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609599" y="1576355"/>
            <a:ext cx="4495801" cy="3748090"/>
          </a:xfrm>
          <a:prstGeom prst="ellipse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619499" y="876300"/>
            <a:ext cx="3225801" cy="3352800"/>
          </a:xfrm>
          <a:prstGeom prst="ellipse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27200" y="1928791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Entrepreneurial Phase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59250" y="1253189"/>
            <a:ext cx="189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  Phase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97700" y="921731"/>
            <a:ext cx="1175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Legacy Building Phase</a:t>
            </a:r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6479327" y="606951"/>
            <a:ext cx="1811448" cy="1945749"/>
          </a:xfrm>
          <a:prstGeom prst="ellipse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29844" y="1949559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Gaining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or Draining?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Where </a:t>
            </a:r>
            <a:r>
              <a:rPr lang="en-US" sz="2700" dirty="0"/>
              <a:t>are you?  Where is your business?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6" name="Picture 5" descr="Two c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4" y="913252"/>
            <a:ext cx="7972425" cy="49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 Positive Language</a:t>
            </a:r>
          </a:p>
        </p:txBody>
      </p:sp>
      <p:pic>
        <p:nvPicPr>
          <p:cNvPr id="6" name="Content Placeholder 4" descr="Dogs communica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113" y="1000125"/>
            <a:ext cx="4586487" cy="4608993"/>
          </a:xfrm>
        </p:spPr>
      </p:pic>
    </p:spTree>
    <p:extLst>
      <p:ext uri="{BB962C8B-B14F-4D97-AF65-F5344CB8AC3E}">
        <p14:creationId xmlns:p14="http://schemas.microsoft.com/office/powerpoint/2010/main" val="30830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pic>
        <p:nvPicPr>
          <p:cNvPr id="10" name="Picture 4" descr="Hands on a 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r="16881"/>
          <a:stretch>
            <a:fillRect/>
          </a:stretch>
        </p:blipFill>
        <p:spPr bwMode="auto">
          <a:xfrm>
            <a:off x="520144" y="916603"/>
            <a:ext cx="5360247" cy="52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48375" y="2307253"/>
            <a:ext cx="270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buFontTx/>
              <a:buNone/>
            </a:pPr>
            <a:r>
              <a:rPr lang="en-US" altLang="en-US" sz="4000" b="1" dirty="0">
                <a:solidFill>
                  <a:srgbClr val="115E67"/>
                </a:solidFill>
              </a:rPr>
              <a:t>24 </a:t>
            </a:r>
            <a:r>
              <a:rPr lang="en-US" altLang="en-US" sz="4000" b="1" dirty="0" smtClean="0">
                <a:solidFill>
                  <a:srgbClr val="115E67"/>
                </a:solidFill>
              </a:rPr>
              <a:t>Million…</a:t>
            </a:r>
          </a:p>
          <a:p>
            <a:pPr algn="ctr">
              <a:spcAft>
                <a:spcPts val="2400"/>
              </a:spcAft>
              <a:buFontTx/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number of small businesses in the US today.</a:t>
            </a:r>
          </a:p>
        </p:txBody>
      </p:sp>
    </p:spTree>
    <p:extLst>
      <p:ext uri="{BB962C8B-B14F-4D97-AF65-F5344CB8AC3E}">
        <p14:creationId xmlns:p14="http://schemas.microsoft.com/office/powerpoint/2010/main" val="19151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145" y="1020167"/>
            <a:ext cx="7985680" cy="49612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15E67"/>
                </a:solidFill>
              </a:rPr>
              <a:t>AVOID</a:t>
            </a:r>
            <a:r>
              <a:rPr lang="en-US" dirty="0">
                <a:solidFill>
                  <a:srgbClr val="115E67"/>
                </a:solidFill>
              </a:rPr>
              <a:t>: </a:t>
            </a:r>
          </a:p>
          <a:p>
            <a:pPr lvl="1"/>
            <a:r>
              <a:rPr lang="en-US" dirty="0"/>
              <a:t>What keeps you up at night? </a:t>
            </a:r>
          </a:p>
          <a:p>
            <a:pPr lvl="1"/>
            <a:r>
              <a:rPr lang="en-US" dirty="0"/>
              <a:t>If you were to die tomorrow</a:t>
            </a:r>
            <a:r>
              <a:rPr lang="is-IS" dirty="0"/>
              <a:t>… what will happen to your family? </a:t>
            </a:r>
          </a:p>
          <a:p>
            <a:pPr lvl="1"/>
            <a:r>
              <a:rPr lang="is-IS" dirty="0"/>
              <a:t>If you could no longer work, how will you support yourself? </a:t>
            </a:r>
          </a:p>
          <a:p>
            <a:pPr lvl="1"/>
            <a:r>
              <a:rPr lang="is-IS" dirty="0"/>
              <a:t>What’s your worst nightmare in regard to this business, family, etc.? </a:t>
            </a:r>
            <a:endParaRPr lang="is-I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115E67"/>
                </a:solidFill>
              </a:rPr>
              <a:t>TRY: </a:t>
            </a:r>
          </a:p>
          <a:p>
            <a:pPr lvl="1"/>
            <a:r>
              <a:rPr lang="en-US" dirty="0"/>
              <a:t>What makes you proud? </a:t>
            </a:r>
          </a:p>
          <a:p>
            <a:pPr lvl="1"/>
            <a:r>
              <a:rPr lang="en-US" dirty="0"/>
              <a:t>What was your greatest accomplishment? </a:t>
            </a:r>
          </a:p>
          <a:p>
            <a:pPr lvl="1"/>
            <a:r>
              <a:rPr lang="en-US" dirty="0"/>
              <a:t>What would you like to see survive in this company? </a:t>
            </a:r>
          </a:p>
          <a:p>
            <a:pPr lvl="1"/>
            <a:r>
              <a:rPr lang="en-US" dirty="0"/>
              <a:t>How would you like to describe your legacy?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messages don’t work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Verbal Aikido</a:t>
            </a:r>
          </a:p>
        </p:txBody>
      </p:sp>
      <p:pic>
        <p:nvPicPr>
          <p:cNvPr id="6" name="Content Placeholder 4" descr="Martial Arts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12546" t="22316" r="-12546" b="6299"/>
          <a:stretch>
            <a:fillRect/>
          </a:stretch>
        </p:blipFill>
        <p:spPr>
          <a:xfrm>
            <a:off x="1447800" y="1133475"/>
            <a:ext cx="5943600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9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3020" y="5027279"/>
            <a:ext cx="7633255" cy="9134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rebuchet MS"/>
                <a:cs typeface="Trebuchet MS"/>
              </a:rPr>
              <a:t>Guide it and reframe it – reclaim your momentum!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70147" y="2108498"/>
            <a:ext cx="3527677" cy="21421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rebuchet MS"/>
                <a:cs typeface="Trebuchet MS"/>
              </a:rPr>
              <a:t>You have options: </a:t>
            </a:r>
            <a:endParaRPr lang="en-US" dirty="0" smtClean="0">
              <a:latin typeface="Trebuchet MS"/>
              <a:cs typeface="Trebuchet MS"/>
            </a:endParaRPr>
          </a:p>
          <a:p>
            <a:pPr algn="ctr"/>
            <a:r>
              <a:rPr lang="en-US" dirty="0" smtClean="0">
                <a:solidFill>
                  <a:srgbClr val="115E67"/>
                </a:solidFill>
                <a:latin typeface="Trebuchet MS"/>
                <a:cs typeface="Trebuchet MS"/>
              </a:rPr>
              <a:t>Hold it </a:t>
            </a:r>
          </a:p>
          <a:p>
            <a:pPr algn="ctr"/>
            <a:r>
              <a:rPr lang="en-US" dirty="0" smtClean="0">
                <a:solidFill>
                  <a:srgbClr val="115E67"/>
                </a:solidFill>
                <a:latin typeface="Trebuchet MS"/>
                <a:cs typeface="Trebuchet MS"/>
              </a:rPr>
              <a:t>Slam it back</a:t>
            </a:r>
          </a:p>
          <a:p>
            <a:pPr algn="ctr"/>
            <a:r>
              <a:rPr lang="en-US" dirty="0" smtClean="0">
                <a:solidFill>
                  <a:srgbClr val="115E67"/>
                </a:solidFill>
                <a:latin typeface="Trebuchet MS"/>
                <a:cs typeface="Trebuchet MS"/>
              </a:rPr>
              <a:t>Let it pass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Reframing </a:t>
            </a:r>
          </a:p>
        </p:txBody>
      </p:sp>
      <p:pic>
        <p:nvPicPr>
          <p:cNvPr id="6" name="Content Placeholder 4" descr="Beachball.png"/>
          <p:cNvPicPr>
            <a:picLocks noChangeAspect="1"/>
          </p:cNvPicPr>
          <p:nvPr/>
        </p:nvPicPr>
        <p:blipFill>
          <a:blip r:embed="rId2"/>
          <a:srcRect t="-6034" b="-6034"/>
          <a:stretch>
            <a:fillRect/>
          </a:stretch>
        </p:blipFill>
        <p:spPr>
          <a:xfrm>
            <a:off x="699027" y="916603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317" y="5200893"/>
            <a:ext cx="8071405" cy="685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Before</a:t>
            </a:r>
            <a:r>
              <a:rPr lang="en-US" sz="32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emotion becomes the issue!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with emotional issues…</a:t>
            </a:r>
          </a:p>
        </p:txBody>
      </p:sp>
      <p:pic>
        <p:nvPicPr>
          <p:cNvPr id="6" name="Content Placeholder 3" descr="Surprised M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640" r="-85640"/>
          <a:stretch>
            <a:fillRect/>
          </a:stretch>
        </p:blipFill>
        <p:spPr>
          <a:xfrm>
            <a:off x="437317" y="981318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27228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61951" y="4967007"/>
            <a:ext cx="7972424" cy="919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Family businesses will endure or die depending upon how effectively they plan for the future.  Those who survive will have managed to re-create the energy and wonder that fueled the original entrepreneurial spirit.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a Legacy</a:t>
            </a:r>
          </a:p>
        </p:txBody>
      </p:sp>
      <p:pic>
        <p:nvPicPr>
          <p:cNvPr id="6" name="Picture Placeholder 7" descr="blended family photo.jpg"/>
          <p:cNvPicPr>
            <a:picLocks noChangeAspect="1"/>
          </p:cNvPicPr>
          <p:nvPr/>
        </p:nvPicPr>
        <p:blipFill>
          <a:blip r:embed="rId2"/>
          <a:srcRect l="-3537" r="5869" b="7205"/>
          <a:stretch>
            <a:fillRect/>
          </a:stretch>
        </p:blipFill>
        <p:spPr>
          <a:xfrm>
            <a:off x="1304924" y="954703"/>
            <a:ext cx="5848349" cy="39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0" r="26140"/>
          <a:stretch/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8" y="1430669"/>
            <a:ext cx="5066607" cy="429352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5200" y="1697213"/>
            <a:ext cx="493776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15E67"/>
                </a:solidFill>
              </a:rPr>
              <a:t>Lisë Stewart</a:t>
            </a:r>
            <a:r>
              <a:rPr lang="en-US" sz="2000" dirty="0">
                <a:solidFill>
                  <a:srgbClr val="115E67"/>
                </a:solidFill>
              </a:rPr>
              <a:t> </a:t>
            </a:r>
            <a:endParaRPr lang="en-US" sz="2000" dirty="0" smtClean="0">
              <a:solidFill>
                <a:srgbClr val="115E67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Managing Director</a:t>
            </a:r>
            <a:endParaRPr lang="en-US" sz="1600" dirty="0" smtClean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Center Family Business Excellence </a:t>
            </a:r>
          </a:p>
          <a:p>
            <a:pPr algn="ctr">
              <a:defRPr/>
            </a:pPr>
            <a:r>
              <a:rPr lang="en-US" sz="16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EisnerAmper </a:t>
            </a:r>
            <a:r>
              <a:rPr lang="en-US" sz="1600" dirty="0" smtClean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LLP</a:t>
            </a:r>
          </a:p>
          <a:p>
            <a:pPr algn="ctr">
              <a:defRPr/>
            </a:pPr>
            <a:r>
              <a:rPr lang="en-US" sz="16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600" dirty="0" smtClean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isneramper.com/familybiz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732.243.7790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lise.stewart@eisneramper.com</a:t>
            </a:r>
            <a:endParaRPr lang="en-US" sz="16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542193" y="4937760"/>
            <a:ext cx="8059615" cy="1097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200" dirty="0" smtClean="0"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 smtClean="0">
                <a:cs typeface="Arial" charset="0"/>
              </a:rPr>
              <a:t>This publication is intended to provide general information to our clients and friends. It does not constitute accounting, tax, or legal advice; nor is it intended to convey a thorough treatment of the subject matter.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4737627" y="2333765"/>
            <a:ext cx="3527677" cy="1846859"/>
          </a:xfrm>
        </p:spPr>
        <p:txBody>
          <a:bodyPr/>
          <a:lstStyle/>
          <a:p>
            <a:r>
              <a:rPr lang="en-US" dirty="0" smtClean="0"/>
              <a:t>45</a:t>
            </a:r>
            <a:r>
              <a:rPr lang="en-US" dirty="0"/>
              <a:t>%...or more</a:t>
            </a:r>
          </a:p>
          <a:p>
            <a:r>
              <a:rPr lang="en-US" dirty="0"/>
              <a:t>The number of business that will transition ownership or leadership within the next </a:t>
            </a:r>
            <a:r>
              <a:rPr lang="en-US" dirty="0" smtClean="0"/>
              <a:t>5 to 7 </a:t>
            </a:r>
            <a:r>
              <a:rPr lang="en-US" dirty="0"/>
              <a:t>years…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0144" y="194389"/>
            <a:ext cx="8385731" cy="426977"/>
          </a:xfrm>
        </p:spPr>
        <p:txBody>
          <a:bodyPr>
            <a:normAutofit/>
          </a:bodyPr>
          <a:lstStyle/>
          <a:p>
            <a:r>
              <a:rPr lang="en-US" dirty="0"/>
              <a:t>Business Transition is one of our greatest challenges…</a:t>
            </a:r>
          </a:p>
        </p:txBody>
      </p:sp>
      <p:pic>
        <p:nvPicPr>
          <p:cNvPr id="9" name="Content Placeholder 7" descr="Young woman to older woman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6597" b="-6597"/>
          <a:stretch>
            <a:fillRect/>
          </a:stretch>
        </p:blipFill>
        <p:spPr>
          <a:xfrm>
            <a:off x="959387" y="943894"/>
            <a:ext cx="36576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81323" y="951157"/>
            <a:ext cx="3371851" cy="4961290"/>
          </a:xfrm>
        </p:spPr>
        <p:txBody>
          <a:bodyPr>
            <a:normAutofit/>
          </a:bodyPr>
          <a:lstStyle/>
          <a:p>
            <a:r>
              <a:rPr lang="en-US" altLang="en-US" dirty="0"/>
              <a:t>95% of businesses in the US today are family-owned or closely-held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Over $10 Trillion in family business net worth that will be transferred in the next 15 to 20 years. 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dirty="0"/>
              <a:t>Almost 85 percent of business transitions fail due to a lack of communication, trust or next generation competency.  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>
              <a:solidFill>
                <a:srgbClr val="003300"/>
              </a:solidFill>
            </a:endParaRP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/>
          <a:stretch/>
        </p:blipFill>
        <p:spPr>
          <a:xfrm>
            <a:off x="520144" y="951157"/>
            <a:ext cx="2338789" cy="49196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2"/>
          <a:stretch/>
        </p:blipFill>
        <p:spPr>
          <a:xfrm>
            <a:off x="6438222" y="951157"/>
            <a:ext cx="2322576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20167"/>
            <a:ext cx="9143999" cy="8086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Life in the family business is a state of permanent whitewater…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796-F617-4385-807E-36EB265E9A4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t="-3279" b="-3279"/>
          <a:stretch>
            <a:fillRect/>
          </a:stretch>
        </p:blipFill>
        <p:spPr bwMode="auto">
          <a:xfrm>
            <a:off x="952097" y="1424483"/>
            <a:ext cx="7239804" cy="475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6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144" y="194389"/>
            <a:ext cx="8223806" cy="426977"/>
          </a:xfrm>
        </p:spPr>
        <p:txBody>
          <a:bodyPr>
            <a:noAutofit/>
          </a:bodyPr>
          <a:lstStyle/>
          <a:p>
            <a:r>
              <a:rPr lang="en-US" altLang="en-US" dirty="0"/>
              <a:t>Just when owners need to increase  business value…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998632" y="1481105"/>
            <a:ext cx="1485900" cy="194908"/>
          </a:xfrm>
          <a:custGeom>
            <a:avLst/>
            <a:gdLst>
              <a:gd name="connsiteX0" fmla="*/ 0 w 1485900"/>
              <a:gd name="connsiteY0" fmla="*/ 177800 h 194908"/>
              <a:gd name="connsiteX1" fmla="*/ 876300 w 1485900"/>
              <a:gd name="connsiteY1" fmla="*/ 177800 h 194908"/>
              <a:gd name="connsiteX2" fmla="*/ 1485900 w 1485900"/>
              <a:gd name="connsiteY2" fmla="*/ 0 h 19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194908">
                <a:moveTo>
                  <a:pt x="0" y="177800"/>
                </a:moveTo>
                <a:cubicBezTo>
                  <a:pt x="314325" y="192616"/>
                  <a:pt x="628650" y="207433"/>
                  <a:pt x="876300" y="177800"/>
                </a:cubicBezTo>
                <a:cubicBezTo>
                  <a:pt x="1123950" y="148167"/>
                  <a:pt x="1373717" y="33867"/>
                  <a:pt x="148590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4358" y="1619250"/>
            <a:ext cx="7072341" cy="3830853"/>
          </a:xfrm>
          <a:custGeom>
            <a:avLst/>
            <a:gdLst>
              <a:gd name="connsiteX0" fmla="*/ 0 w 6151418"/>
              <a:gd name="connsiteY0" fmla="*/ 2730793 h 2730793"/>
              <a:gd name="connsiteX1" fmla="*/ 1620982 w 6151418"/>
              <a:gd name="connsiteY1" fmla="*/ 1248357 h 2730793"/>
              <a:gd name="connsiteX2" fmla="*/ 2535382 w 6151418"/>
              <a:gd name="connsiteY2" fmla="*/ 1359193 h 2730793"/>
              <a:gd name="connsiteX3" fmla="*/ 5112327 w 6151418"/>
              <a:gd name="connsiteY3" fmla="*/ 1448 h 2730793"/>
              <a:gd name="connsiteX4" fmla="*/ 6151418 w 6151418"/>
              <a:gd name="connsiteY4" fmla="*/ 1151375 h 273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1418" h="2730793">
                <a:moveTo>
                  <a:pt x="0" y="2730793"/>
                </a:moveTo>
                <a:cubicBezTo>
                  <a:pt x="599209" y="2103875"/>
                  <a:pt x="1198418" y="1476957"/>
                  <a:pt x="1620982" y="1248357"/>
                </a:cubicBezTo>
                <a:cubicBezTo>
                  <a:pt x="2043546" y="1019757"/>
                  <a:pt x="1953491" y="1567011"/>
                  <a:pt x="2535382" y="1359193"/>
                </a:cubicBezTo>
                <a:cubicBezTo>
                  <a:pt x="3117273" y="1151375"/>
                  <a:pt x="4509654" y="36084"/>
                  <a:pt x="5112327" y="1448"/>
                </a:cubicBezTo>
                <a:cubicBezTo>
                  <a:pt x="5715000" y="-33188"/>
                  <a:pt x="5933209" y="559093"/>
                  <a:pt x="6151418" y="1151375"/>
                </a:cubicBezTo>
              </a:path>
            </a:pathLst>
          </a:custGeom>
          <a:ln w="76200">
            <a:solidFill>
              <a:srgbClr val="00808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258" y="522919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Start-Up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2692" y="397454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Second-Stage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Wobbles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460764"/>
            <a:ext cx="145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Third-Stage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Growth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1481" y="981105"/>
            <a:ext cx="0" cy="4648200"/>
          </a:xfrm>
          <a:prstGeom prst="line">
            <a:avLst/>
          </a:prstGeom>
          <a:ln>
            <a:solidFill>
              <a:srgbClr val="115E67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540555" y="5629275"/>
            <a:ext cx="8229600" cy="0"/>
          </a:xfrm>
          <a:prstGeom prst="line">
            <a:avLst/>
          </a:prstGeom>
          <a:ln>
            <a:solidFill>
              <a:srgbClr val="115E67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2837429">
            <a:off x="616571" y="5189973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2837429">
            <a:off x="2062030" y="3535213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 rot="2758223">
            <a:off x="4644738" y="2625172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7163140" y="1744641"/>
            <a:ext cx="1371260" cy="88900"/>
          </a:xfrm>
          <a:custGeom>
            <a:avLst/>
            <a:gdLst>
              <a:gd name="connsiteX0" fmla="*/ 0 w 1295400"/>
              <a:gd name="connsiteY0" fmla="*/ 0 h 304800"/>
              <a:gd name="connsiteX1" fmla="*/ 1295400 w 129540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5400" h="304800">
                <a:moveTo>
                  <a:pt x="0" y="0"/>
                </a:moveTo>
                <a:lnTo>
                  <a:pt x="1295400" y="30480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rot="5743879">
            <a:off x="6606792" y="1444071"/>
            <a:ext cx="395572" cy="350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51367" y="5687419"/>
            <a:ext cx="9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1460" y="2281099"/>
            <a:ext cx="9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16831" y="3341640"/>
            <a:ext cx="23622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1800" dirty="0">
                <a:latin typeface="Candara" panose="020E0502030303020204" pitchFamily="34" charset="0"/>
              </a:rPr>
              <a:t>Almost 35% sell or liquidate – often failing to realize their intended value.</a:t>
            </a:r>
          </a:p>
          <a:p>
            <a:endParaRPr lang="en-US" altLang="en-US" sz="1800" dirty="0">
              <a:latin typeface="Candara" panose="020E05020303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5373" y="1914317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Gaining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or Draining?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need us</a:t>
            </a:r>
            <a:r>
              <a:rPr lang="is-IS" dirty="0"/>
              <a:t>… so why don’t they use us?</a:t>
            </a:r>
            <a:endParaRPr lang="en-US" dirty="0"/>
          </a:p>
        </p:txBody>
      </p:sp>
      <p:pic>
        <p:nvPicPr>
          <p:cNvPr id="8" name="Content Placeholder 3" descr="Mature Businessman Smok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2" t="5617" r="297"/>
          <a:stretch>
            <a:fillRect/>
          </a:stretch>
        </p:blipFill>
        <p:spPr>
          <a:xfrm>
            <a:off x="2495099" y="1085850"/>
            <a:ext cx="3726512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Callout 8"/>
          <p:cNvSpPr/>
          <p:nvPr/>
        </p:nvSpPr>
        <p:spPr>
          <a:xfrm>
            <a:off x="5507083" y="2228850"/>
            <a:ext cx="2046242" cy="1639304"/>
          </a:xfrm>
          <a:prstGeom prst="wedgeEllipseCallout">
            <a:avLst>
              <a:gd name="adj1" fmla="val -64884"/>
              <a:gd name="adj2" fmla="val 4793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6944" y="2428876"/>
            <a:ext cx="161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 whadamy supposed to do with this bidness? Eh?”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do nothing</a:t>
            </a:r>
            <a:r>
              <a:rPr lang="is-IS" dirty="0"/>
              <a:t>… because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4509475"/>
              </p:ext>
            </p:extLst>
          </p:nvPr>
        </p:nvGraphicFramePr>
        <p:xfrm>
          <a:off x="752476" y="1009183"/>
          <a:ext cx="7800974" cy="483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72107" y="1388599"/>
            <a:ext cx="5067118" cy="1562595"/>
          </a:xfrm>
        </p:spPr>
        <p:txBody>
          <a:bodyPr>
            <a:normAutofit fontScale="90000"/>
          </a:bodyPr>
          <a:lstStyle/>
          <a:p>
            <a:r>
              <a:rPr lang="en-US" dirty="0"/>
              <a:t>Tips for building trust and long-term relationships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35700"/>
            <a:ext cx="20574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93796-F617-4385-807E-36EB265E9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8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snerAmper">
  <a:themeElements>
    <a:clrScheme name="EisnerAmper">
      <a:dk1>
        <a:sysClr val="windowText" lastClr="000000"/>
      </a:dk1>
      <a:lt1>
        <a:srgbClr val="FFFFFF"/>
      </a:lt1>
      <a:dk2>
        <a:srgbClr val="625E59"/>
      </a:dk2>
      <a:lt2>
        <a:srgbClr val="E4D1B5"/>
      </a:lt2>
      <a:accent1>
        <a:srgbClr val="BD9B60"/>
      </a:accent1>
      <a:accent2>
        <a:srgbClr val="115E67"/>
      </a:accent2>
      <a:accent3>
        <a:srgbClr val="658D1B"/>
      </a:accent3>
      <a:accent4>
        <a:srgbClr val="F8485E"/>
      </a:accent4>
      <a:accent5>
        <a:srgbClr val="68478D"/>
      </a:accent5>
      <a:accent6>
        <a:srgbClr val="C3DAB9"/>
      </a:accent6>
      <a:hlink>
        <a:srgbClr val="003057"/>
      </a:hlink>
      <a:folHlink>
        <a:srgbClr val="A6C5C9"/>
      </a:folHlink>
    </a:clrScheme>
    <a:fontScheme name="EisnerAmper Templat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snerAmper" id="{5CBBCE56-2E59-4D26-803B-2C0A2113AF94}" vid="{22643B29-A623-490B-9FE4-6949FC0F04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2992</TotalTime>
  <Words>656</Words>
  <Application>Microsoft Office PowerPoint</Application>
  <PresentationFormat>On-screen Show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Candara</vt:lpstr>
      <vt:lpstr>Segoe UI</vt:lpstr>
      <vt:lpstr>Segoe UI Light</vt:lpstr>
      <vt:lpstr>Segoe UI Semibold</vt:lpstr>
      <vt:lpstr>Trebuchet MS</vt:lpstr>
      <vt:lpstr>Wingdings</vt:lpstr>
      <vt:lpstr>EisnerAmper</vt:lpstr>
      <vt:lpstr>‘Keeping it in the Family’  Tips for Engaging Family Businesses</vt:lpstr>
      <vt:lpstr>Why now?</vt:lpstr>
      <vt:lpstr>Business Transition is one of our greatest challenges…</vt:lpstr>
      <vt:lpstr>What does this mean?</vt:lpstr>
      <vt:lpstr>The Challenges </vt:lpstr>
      <vt:lpstr>Just when owners need to increase  business value…</vt:lpstr>
      <vt:lpstr>They need us… so why don’t they use us?</vt:lpstr>
      <vt:lpstr>They do nothing… because</vt:lpstr>
      <vt:lpstr>Tips for building trust and long-term relationships </vt:lpstr>
      <vt:lpstr>They want one trusted advisor…</vt:lpstr>
      <vt:lpstr>Honoring the Family -  Protecting the Business</vt:lpstr>
      <vt:lpstr>Balance – the needs of the Business AND the Family. </vt:lpstr>
      <vt:lpstr>The Big Picture </vt:lpstr>
      <vt:lpstr>Clarify your role</vt:lpstr>
      <vt:lpstr>PowerPoint Presentation</vt:lpstr>
      <vt:lpstr>Keep it Simple</vt:lpstr>
      <vt:lpstr>Understand your client’s stage</vt:lpstr>
      <vt:lpstr> Where are you?  Where is your business? </vt:lpstr>
      <vt:lpstr>Employ Positive Language</vt:lpstr>
      <vt:lpstr>Old messages don’t work…</vt:lpstr>
      <vt:lpstr>Practice Verbal Aikido</vt:lpstr>
      <vt:lpstr>Practice Reframing </vt:lpstr>
      <vt:lpstr>Deal with emotional issues…</vt:lpstr>
      <vt:lpstr>Leaving a Legacy</vt:lpstr>
      <vt:lpstr>Questions</vt:lpstr>
      <vt:lpstr>Contact Information </vt:lpstr>
      <vt:lpstr>PowerPoint Presentation</vt:lpstr>
    </vt:vector>
  </TitlesOfParts>
  <Company>EisnerAmper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‘Keeping it in  the Family’</dc:title>
  <dc:creator>Ramos-Juarbe, Niky</dc:creator>
  <cp:lastModifiedBy>Stewart, Lise</cp:lastModifiedBy>
  <cp:revision>13</cp:revision>
  <dcterms:created xsi:type="dcterms:W3CDTF">2018-02-20T17:03:25Z</dcterms:created>
  <dcterms:modified xsi:type="dcterms:W3CDTF">2018-02-22T19:00:17Z</dcterms:modified>
</cp:coreProperties>
</file>