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91"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E4E2C9-12CF-415A-B40D-35F146D61673}"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2F623-1D3B-49F9-8FF1-62F54FDE49C2}" type="slidenum">
              <a:rPr lang="en-US" smtClean="0"/>
              <a:t>‹#›</a:t>
            </a:fld>
            <a:endParaRPr lang="en-US"/>
          </a:p>
        </p:txBody>
      </p:sp>
    </p:spTree>
    <p:extLst>
      <p:ext uri="{BB962C8B-B14F-4D97-AF65-F5344CB8AC3E}">
        <p14:creationId xmlns:p14="http://schemas.microsoft.com/office/powerpoint/2010/main" val="561076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E4E2C9-12CF-415A-B40D-35F146D61673}"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2F623-1D3B-49F9-8FF1-62F54FDE49C2}" type="slidenum">
              <a:rPr lang="en-US" smtClean="0"/>
              <a:t>‹#›</a:t>
            </a:fld>
            <a:endParaRPr lang="en-US"/>
          </a:p>
        </p:txBody>
      </p:sp>
    </p:spTree>
    <p:extLst>
      <p:ext uri="{BB962C8B-B14F-4D97-AF65-F5344CB8AC3E}">
        <p14:creationId xmlns:p14="http://schemas.microsoft.com/office/powerpoint/2010/main" val="3628084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E4E2C9-12CF-415A-B40D-35F146D61673}"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2F623-1D3B-49F9-8FF1-62F54FDE49C2}" type="slidenum">
              <a:rPr lang="en-US" smtClean="0"/>
              <a:t>‹#›</a:t>
            </a:fld>
            <a:endParaRPr lang="en-US"/>
          </a:p>
        </p:txBody>
      </p:sp>
    </p:spTree>
    <p:extLst>
      <p:ext uri="{BB962C8B-B14F-4D97-AF65-F5344CB8AC3E}">
        <p14:creationId xmlns:p14="http://schemas.microsoft.com/office/powerpoint/2010/main" val="2395207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E4E2C9-12CF-415A-B40D-35F146D61673}"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2F623-1D3B-49F9-8FF1-62F54FDE49C2}" type="slidenum">
              <a:rPr lang="en-US" smtClean="0"/>
              <a:t>‹#›</a:t>
            </a:fld>
            <a:endParaRPr lang="en-US"/>
          </a:p>
        </p:txBody>
      </p:sp>
    </p:spTree>
    <p:extLst>
      <p:ext uri="{BB962C8B-B14F-4D97-AF65-F5344CB8AC3E}">
        <p14:creationId xmlns:p14="http://schemas.microsoft.com/office/powerpoint/2010/main" val="1967017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9E4E2C9-12CF-415A-B40D-35F146D61673}" type="datetimeFigureOut">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2F623-1D3B-49F9-8FF1-62F54FDE49C2}" type="slidenum">
              <a:rPr lang="en-US" smtClean="0"/>
              <a:t>‹#›</a:t>
            </a:fld>
            <a:endParaRPr lang="en-US"/>
          </a:p>
        </p:txBody>
      </p:sp>
    </p:spTree>
    <p:extLst>
      <p:ext uri="{BB962C8B-B14F-4D97-AF65-F5344CB8AC3E}">
        <p14:creationId xmlns:p14="http://schemas.microsoft.com/office/powerpoint/2010/main" val="276674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E4E2C9-12CF-415A-B40D-35F146D61673}" type="datetimeFigureOut">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2F623-1D3B-49F9-8FF1-62F54FDE49C2}" type="slidenum">
              <a:rPr lang="en-US" smtClean="0"/>
              <a:t>‹#›</a:t>
            </a:fld>
            <a:endParaRPr lang="en-US"/>
          </a:p>
        </p:txBody>
      </p:sp>
    </p:spTree>
    <p:extLst>
      <p:ext uri="{BB962C8B-B14F-4D97-AF65-F5344CB8AC3E}">
        <p14:creationId xmlns:p14="http://schemas.microsoft.com/office/powerpoint/2010/main" val="2906715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E4E2C9-12CF-415A-B40D-35F146D61673}" type="datetimeFigureOut">
              <a:rPr lang="en-US" smtClean="0"/>
              <a:t>9/13/2018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02F623-1D3B-49F9-8FF1-62F54FDE49C2}" type="slidenum">
              <a:rPr lang="en-US" smtClean="0"/>
              <a:t>‹#›</a:t>
            </a:fld>
            <a:endParaRPr lang="en-US"/>
          </a:p>
        </p:txBody>
      </p:sp>
    </p:spTree>
    <p:extLst>
      <p:ext uri="{BB962C8B-B14F-4D97-AF65-F5344CB8AC3E}">
        <p14:creationId xmlns:p14="http://schemas.microsoft.com/office/powerpoint/2010/main" val="1860620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E4E2C9-12CF-415A-B40D-35F146D61673}" type="datetimeFigureOut">
              <a:rPr lang="en-US" smtClean="0"/>
              <a:t>9/13/2018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02F623-1D3B-49F9-8FF1-62F54FDE49C2}" type="slidenum">
              <a:rPr lang="en-US" smtClean="0"/>
              <a:t>‹#›</a:t>
            </a:fld>
            <a:endParaRPr lang="en-US"/>
          </a:p>
        </p:txBody>
      </p:sp>
    </p:spTree>
    <p:extLst>
      <p:ext uri="{BB962C8B-B14F-4D97-AF65-F5344CB8AC3E}">
        <p14:creationId xmlns:p14="http://schemas.microsoft.com/office/powerpoint/2010/main" val="2056937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E4E2C9-12CF-415A-B40D-35F146D61673}" type="datetimeFigureOut">
              <a:rPr lang="en-US" smtClean="0"/>
              <a:t>9/13/2018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02F623-1D3B-49F9-8FF1-62F54FDE49C2}" type="slidenum">
              <a:rPr lang="en-US" smtClean="0"/>
              <a:t>‹#›</a:t>
            </a:fld>
            <a:endParaRPr lang="en-US"/>
          </a:p>
        </p:txBody>
      </p:sp>
    </p:spTree>
    <p:extLst>
      <p:ext uri="{BB962C8B-B14F-4D97-AF65-F5344CB8AC3E}">
        <p14:creationId xmlns:p14="http://schemas.microsoft.com/office/powerpoint/2010/main" val="213773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9E4E2C9-12CF-415A-B40D-35F146D61673}" type="datetimeFigureOut">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2F623-1D3B-49F9-8FF1-62F54FDE49C2}" type="slidenum">
              <a:rPr lang="en-US" smtClean="0"/>
              <a:t>‹#›</a:t>
            </a:fld>
            <a:endParaRPr lang="en-US"/>
          </a:p>
        </p:txBody>
      </p:sp>
    </p:spTree>
    <p:extLst>
      <p:ext uri="{BB962C8B-B14F-4D97-AF65-F5344CB8AC3E}">
        <p14:creationId xmlns:p14="http://schemas.microsoft.com/office/powerpoint/2010/main" val="2431333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9E4E2C9-12CF-415A-B40D-35F146D61673}" type="datetimeFigureOut">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2F623-1D3B-49F9-8FF1-62F54FDE49C2}" type="slidenum">
              <a:rPr lang="en-US" smtClean="0"/>
              <a:t>‹#›</a:t>
            </a:fld>
            <a:endParaRPr lang="en-US"/>
          </a:p>
        </p:txBody>
      </p:sp>
    </p:spTree>
    <p:extLst>
      <p:ext uri="{BB962C8B-B14F-4D97-AF65-F5344CB8AC3E}">
        <p14:creationId xmlns:p14="http://schemas.microsoft.com/office/powerpoint/2010/main" val="3867816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E4E2C9-12CF-415A-B40D-35F146D61673}" type="datetimeFigureOut">
              <a:rPr lang="en-US" smtClean="0"/>
              <a:t>9/13/2018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02F623-1D3B-49F9-8FF1-62F54FDE49C2}" type="slidenum">
              <a:rPr lang="en-US" smtClean="0"/>
              <a:t>‹#›</a:t>
            </a:fld>
            <a:endParaRPr lang="en-US"/>
          </a:p>
        </p:txBody>
      </p:sp>
    </p:spTree>
    <p:extLst>
      <p:ext uri="{BB962C8B-B14F-4D97-AF65-F5344CB8AC3E}">
        <p14:creationId xmlns:p14="http://schemas.microsoft.com/office/powerpoint/2010/main" val="1624960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 </a:t>
            </a:r>
            <a:br>
              <a:rPr lang="en-US" dirty="0"/>
            </a:br>
            <a:r>
              <a:rPr lang="en-US" b="1" dirty="0">
                <a:solidFill>
                  <a:srgbClr val="FF0000"/>
                </a:solidFill>
              </a:rPr>
              <a:t>Do I Need a License for That? </a:t>
            </a:r>
            <a:r>
              <a:rPr lang="en-US" b="1" dirty="0"/>
              <a:t> Tips From the Supreme Court Committee on the Unauthorized Practice of Law</a:t>
            </a:r>
            <a:endParaRPr lang="en-US" dirty="0"/>
          </a:p>
        </p:txBody>
      </p:sp>
      <p:sp>
        <p:nvSpPr>
          <p:cNvPr id="3" name="Subtitle 2"/>
          <p:cNvSpPr>
            <a:spLocks noGrp="1"/>
          </p:cNvSpPr>
          <p:nvPr>
            <p:ph type="subTitle" idx="1"/>
          </p:nvPr>
        </p:nvSpPr>
        <p:spPr>
          <a:xfrm>
            <a:off x="1524000" y="3602037"/>
            <a:ext cx="9144000" cy="2928071"/>
          </a:xfrm>
        </p:spPr>
        <p:txBody>
          <a:bodyPr>
            <a:normAutofit lnSpcReduction="10000"/>
          </a:bodyPr>
          <a:lstStyle/>
          <a:p>
            <a:r>
              <a:rPr lang="en-US" sz="3200" dirty="0" smtClean="0">
                <a:solidFill>
                  <a:schemeClr val="accent1">
                    <a:lumMod val="50000"/>
                  </a:schemeClr>
                </a:solidFill>
              </a:rPr>
              <a:t>Carol Johnston </a:t>
            </a:r>
          </a:p>
          <a:p>
            <a:r>
              <a:rPr lang="en-US" sz="2800" dirty="0" smtClean="0">
                <a:solidFill>
                  <a:schemeClr val="accent1">
                    <a:lumMod val="50000"/>
                  </a:schemeClr>
                </a:solidFill>
              </a:rPr>
              <a:t/>
            </a:r>
            <a:br>
              <a:rPr lang="en-US" sz="2800" dirty="0" smtClean="0">
                <a:solidFill>
                  <a:schemeClr val="accent1">
                    <a:lumMod val="50000"/>
                  </a:schemeClr>
                </a:solidFill>
              </a:rPr>
            </a:br>
            <a:r>
              <a:rPr lang="en-US" sz="2800" dirty="0" smtClean="0">
                <a:solidFill>
                  <a:schemeClr val="accent1">
                    <a:lumMod val="50000"/>
                  </a:schemeClr>
                </a:solidFill>
              </a:rPr>
              <a:t>Secretary, Committee on the </a:t>
            </a:r>
          </a:p>
          <a:p>
            <a:r>
              <a:rPr lang="en-US" sz="2800" dirty="0" smtClean="0">
                <a:solidFill>
                  <a:schemeClr val="accent1">
                    <a:lumMod val="50000"/>
                  </a:schemeClr>
                </a:solidFill>
              </a:rPr>
              <a:t>Unauthorized Practice of Law</a:t>
            </a:r>
            <a:br>
              <a:rPr lang="en-US" sz="2800" dirty="0" smtClean="0">
                <a:solidFill>
                  <a:schemeClr val="accent1">
                    <a:lumMod val="50000"/>
                  </a:schemeClr>
                </a:solidFill>
              </a:rPr>
            </a:br>
            <a:r>
              <a:rPr lang="en-US" sz="2800" dirty="0" smtClean="0">
                <a:solidFill>
                  <a:schemeClr val="accent1">
                    <a:lumMod val="50000"/>
                  </a:schemeClr>
                </a:solidFill>
              </a:rPr>
              <a:t> </a:t>
            </a:r>
            <a:br>
              <a:rPr lang="en-US" sz="2800" dirty="0" smtClean="0">
                <a:solidFill>
                  <a:schemeClr val="accent1">
                    <a:lumMod val="50000"/>
                  </a:schemeClr>
                </a:solidFill>
              </a:rPr>
            </a:br>
            <a:r>
              <a:rPr lang="en-US" sz="2800" dirty="0" smtClean="0">
                <a:solidFill>
                  <a:schemeClr val="accent1">
                    <a:lumMod val="50000"/>
                  </a:schemeClr>
                </a:solidFill>
              </a:rPr>
              <a:t>October 10, 2018</a:t>
            </a:r>
            <a:r>
              <a:rPr lang="en-US" sz="2800" dirty="0" smtClean="0">
                <a:solidFill>
                  <a:schemeClr val="accent1">
                    <a:lumMod val="50000"/>
                  </a:schemeClr>
                </a:solidFill>
              </a:rPr>
              <a:t/>
            </a:r>
            <a:br>
              <a:rPr lang="en-US" sz="2800" dirty="0" smtClean="0">
                <a:solidFill>
                  <a:schemeClr val="accent1">
                    <a:lumMod val="50000"/>
                  </a:schemeClr>
                </a:solidFill>
              </a:rPr>
            </a:br>
            <a:endParaRPr lang="en-US" sz="2800" dirty="0">
              <a:solidFill>
                <a:schemeClr val="accent1">
                  <a:lumMod val="50000"/>
                </a:schemeClr>
              </a:solidFill>
            </a:endParaRPr>
          </a:p>
        </p:txBody>
      </p:sp>
    </p:spTree>
    <p:extLst>
      <p:ext uri="{BB962C8B-B14F-4D97-AF65-F5344CB8AC3E}">
        <p14:creationId xmlns:p14="http://schemas.microsoft.com/office/powerpoint/2010/main" val="3662880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Doing Preliminary Work in Legal Matter</a:t>
            </a:r>
            <a:endParaRPr lang="en-US" dirty="0">
              <a:solidFill>
                <a:schemeClr val="accent1">
                  <a:lumMod val="50000"/>
                </a:schemeClr>
              </a:solidFill>
            </a:endParaRPr>
          </a:p>
        </p:txBody>
      </p:sp>
      <p:sp>
        <p:nvSpPr>
          <p:cNvPr id="3" name="Content Placeholder 2"/>
          <p:cNvSpPr>
            <a:spLocks noGrp="1"/>
          </p:cNvSpPr>
          <p:nvPr>
            <p:ph idx="1"/>
          </p:nvPr>
        </p:nvSpPr>
        <p:spPr/>
        <p:txBody>
          <a:bodyPr/>
          <a:lstStyle/>
          <a:p>
            <a:r>
              <a:rPr lang="en-US" dirty="0" smtClean="0"/>
              <a:t>Property Tax Appeals</a:t>
            </a:r>
          </a:p>
          <a:p>
            <a:r>
              <a:rPr lang="en-US" dirty="0" smtClean="0"/>
              <a:t>A company that solicited homeowners to file property tax appeals, gathered necessary paperwork, conducted comparative appraisals, and then arranged with an attorney to handle the appeal before the County Tax Board was engaging in the unauthorized practice of law.  UPL Opinion 25 (1992).  </a:t>
            </a:r>
            <a:endParaRPr lang="en-US" dirty="0"/>
          </a:p>
        </p:txBody>
      </p:sp>
    </p:spTree>
    <p:extLst>
      <p:ext uri="{BB962C8B-B14F-4D97-AF65-F5344CB8AC3E}">
        <p14:creationId xmlns:p14="http://schemas.microsoft.com/office/powerpoint/2010/main" val="1726783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Debt Collection - Threatening Legal Action</a:t>
            </a:r>
            <a:endParaRPr lang="en-US" dirty="0">
              <a:solidFill>
                <a:schemeClr val="accent1">
                  <a:lumMod val="50000"/>
                </a:schemeClr>
              </a:solidFill>
            </a:endParaRPr>
          </a:p>
        </p:txBody>
      </p:sp>
      <p:sp>
        <p:nvSpPr>
          <p:cNvPr id="3" name="Content Placeholder 2"/>
          <p:cNvSpPr>
            <a:spLocks noGrp="1"/>
          </p:cNvSpPr>
          <p:nvPr>
            <p:ph idx="1"/>
          </p:nvPr>
        </p:nvSpPr>
        <p:spPr/>
        <p:txBody>
          <a:bodyPr/>
          <a:lstStyle/>
          <a:p>
            <a:r>
              <a:rPr lang="en-US" dirty="0"/>
              <a:t>Debt Collection</a:t>
            </a:r>
          </a:p>
          <a:p>
            <a:r>
              <a:rPr lang="en-US" dirty="0"/>
              <a:t>When a collection agency sends a letter to a debtor threatening legal action or implying that the collection letter is sent at the direction of a lawyer, the agency is engaging in the unauthorized practice of law.  UPL Joint Opinion 48 / ACPE Opinion 725 (2012) and UPL Opinion 8 (1972)</a:t>
            </a:r>
          </a:p>
        </p:txBody>
      </p:sp>
    </p:spTree>
    <p:extLst>
      <p:ext uri="{BB962C8B-B14F-4D97-AF65-F5344CB8AC3E}">
        <p14:creationId xmlns:p14="http://schemas.microsoft.com/office/powerpoint/2010/main" val="4190734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Administrative Contested Cases or Agency Matters</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fontScale="92500"/>
          </a:bodyPr>
          <a:lstStyle/>
          <a:p>
            <a:r>
              <a:rPr lang="en-US" dirty="0"/>
              <a:t>Other </a:t>
            </a:r>
            <a:r>
              <a:rPr lang="en-US" u="sng" dirty="0"/>
              <a:t>Rule</a:t>
            </a:r>
            <a:r>
              <a:rPr lang="en-US" i="1" dirty="0"/>
              <a:t> </a:t>
            </a:r>
            <a:r>
              <a:rPr lang="en-US" dirty="0"/>
              <a:t>1:21-1(f) Exceptions</a:t>
            </a:r>
          </a:p>
          <a:p>
            <a:r>
              <a:rPr lang="en-US" u="sng" dirty="0"/>
              <a:t>Rule</a:t>
            </a:r>
            <a:r>
              <a:rPr lang="en-US" i="1" dirty="0"/>
              <a:t> </a:t>
            </a:r>
            <a:r>
              <a:rPr lang="en-US" dirty="0"/>
              <a:t>1:21-1(f) permits non-lawyers to represent parties in Office of Administrative Law and administrative agencies in certain specified cases, and only if the person does not receive a fee for the representation (meaning, the person is employed by the party or a union):</a:t>
            </a:r>
          </a:p>
          <a:p>
            <a:r>
              <a:rPr lang="en-US" dirty="0"/>
              <a:t>union representatives may appear in civil service cases and employment relations proceedings; </a:t>
            </a:r>
          </a:p>
          <a:p>
            <a:r>
              <a:rPr lang="en-US" dirty="0" err="1"/>
              <a:t>nonlawyer</a:t>
            </a:r>
            <a:r>
              <a:rPr lang="en-US" dirty="0"/>
              <a:t> may appear in special education proceedings; </a:t>
            </a:r>
          </a:p>
          <a:p>
            <a:r>
              <a:rPr lang="en-US" dirty="0" err="1"/>
              <a:t>nonlawyer</a:t>
            </a:r>
            <a:r>
              <a:rPr lang="en-US" dirty="0"/>
              <a:t> may appear in unemployment appeals, to represent the claimant or employer.</a:t>
            </a:r>
          </a:p>
          <a:p>
            <a:endParaRPr lang="en-US" dirty="0"/>
          </a:p>
        </p:txBody>
      </p:sp>
    </p:spTree>
    <p:extLst>
      <p:ext uri="{BB962C8B-B14F-4D97-AF65-F5344CB8AC3E}">
        <p14:creationId xmlns:p14="http://schemas.microsoft.com/office/powerpoint/2010/main" val="666785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Negotiating Terms of Legal Document</a:t>
            </a:r>
            <a:endParaRPr lang="en-US" dirty="0">
              <a:solidFill>
                <a:schemeClr val="accent1">
                  <a:lumMod val="50000"/>
                </a:schemeClr>
              </a:solidFill>
            </a:endParaRPr>
          </a:p>
        </p:txBody>
      </p:sp>
      <p:sp>
        <p:nvSpPr>
          <p:cNvPr id="3" name="Content Placeholder 2"/>
          <p:cNvSpPr>
            <a:spLocks noGrp="1"/>
          </p:cNvSpPr>
          <p:nvPr>
            <p:ph idx="1"/>
          </p:nvPr>
        </p:nvSpPr>
        <p:spPr/>
        <p:txBody>
          <a:bodyPr/>
          <a:lstStyle/>
          <a:p>
            <a:r>
              <a:rPr lang="en-US" dirty="0"/>
              <a:t>Mortgage Modification</a:t>
            </a:r>
          </a:p>
          <a:p>
            <a:r>
              <a:rPr lang="en-US" dirty="0"/>
              <a:t>Negotiating the terms of a legal document such as a mortgage as an advocate for another person is the practice of law, but licensed debt adjuster or HUD-certified housing counselor may engage in such conduct.  UPL Joint Opinion 45 / ACPE Opinion 716 (2010)</a:t>
            </a:r>
          </a:p>
        </p:txBody>
      </p:sp>
    </p:spTree>
    <p:extLst>
      <p:ext uri="{BB962C8B-B14F-4D97-AF65-F5344CB8AC3E}">
        <p14:creationId xmlns:p14="http://schemas.microsoft.com/office/powerpoint/2010/main" val="2483735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Preparing legal documents</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fontScale="92500"/>
          </a:bodyPr>
          <a:lstStyle/>
          <a:p>
            <a:r>
              <a:rPr lang="en-US" dirty="0" smtClean="0"/>
              <a:t> Wills</a:t>
            </a:r>
            <a:endParaRPr lang="en-US" dirty="0"/>
          </a:p>
          <a:p>
            <a:r>
              <a:rPr lang="en-US" dirty="0"/>
              <a:t>Former legal secretary advised a friend by amending his will, changing language in the will, drafting entirely new provisions for the will.  Found to be unauthorized practice of law.  </a:t>
            </a:r>
            <a:r>
              <a:rPr lang="en-US" u="sng" dirty="0"/>
              <a:t>In re Estate of </a:t>
            </a:r>
            <a:r>
              <a:rPr lang="en-US" u="sng" dirty="0" err="1"/>
              <a:t>Margow</a:t>
            </a:r>
            <a:r>
              <a:rPr lang="en-US" dirty="0"/>
              <a:t>, 77 N.J. 316 (1978) </a:t>
            </a:r>
          </a:p>
          <a:p>
            <a:pPr marL="0" indent="0">
              <a:buNone/>
            </a:pPr>
            <a:endParaRPr lang="en-US" dirty="0"/>
          </a:p>
          <a:p>
            <a:r>
              <a:rPr lang="en-US" dirty="0"/>
              <a:t>Corporate Documents</a:t>
            </a:r>
          </a:p>
          <a:p>
            <a:r>
              <a:rPr lang="en-US" dirty="0"/>
              <a:t>Preparing legal documents such as corporate operating agreements is the practice of law, but CPAs may engage in this task provided they inform their clients that the assistance of legal counsel would be advisable.  UPL Committee Opinion 47 (2011)</a:t>
            </a:r>
          </a:p>
        </p:txBody>
      </p:sp>
    </p:spTree>
    <p:extLst>
      <p:ext uri="{BB962C8B-B14F-4D97-AF65-F5344CB8AC3E}">
        <p14:creationId xmlns:p14="http://schemas.microsoft.com/office/powerpoint/2010/main" val="460468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smtClean="0">
                <a:solidFill>
                  <a:schemeClr val="accent1">
                    <a:lumMod val="50000"/>
                  </a:schemeClr>
                </a:solidFill>
              </a:rPr>
              <a:t>Preparing Legal Documents</a:t>
            </a:r>
            <a:endParaRPr lang="en-US" dirty="0">
              <a:solidFill>
                <a:schemeClr val="accent1">
                  <a:lumMod val="50000"/>
                </a:schemeClr>
              </a:solidFill>
            </a:endParaRPr>
          </a:p>
        </p:txBody>
      </p:sp>
      <p:sp>
        <p:nvSpPr>
          <p:cNvPr id="4" name="Rectangle 1"/>
          <p:cNvSpPr>
            <a:spLocks noGrp="1" noChangeArrowheads="1"/>
          </p:cNvSpPr>
          <p:nvPr>
            <p:ph idx="1"/>
          </p:nvPr>
        </p:nvSpPr>
        <p:spPr/>
        <p:txBody>
          <a:bodyPr>
            <a:normAutofit lnSpcReduction="10000"/>
          </a:bodyPr>
          <a:lstStyle/>
          <a:p>
            <a:pPr lvl="0"/>
            <a:r>
              <a:rPr lang="en-US" altLang="en-US" dirty="0" smtClean="0"/>
              <a:t>Real Estate “Conveyancing” Documents</a:t>
            </a:r>
          </a:p>
          <a:p>
            <a:pPr lvl="0"/>
            <a:r>
              <a:rPr lang="en-US" altLang="en-US" dirty="0" smtClean="0"/>
              <a:t>Preparation of deeds, notes, mortgages, releases, affidavits, and other legal documents affecting the title to real estate is the practice of law.  </a:t>
            </a:r>
            <a:r>
              <a:rPr lang="en-US" altLang="en-US" u="sng" dirty="0" smtClean="0"/>
              <a:t>New Jersey State Bar Assn. v. Northern New Jersey Mortgage Associates</a:t>
            </a:r>
            <a:r>
              <a:rPr lang="en-US" altLang="en-US" dirty="0" smtClean="0"/>
              <a:t>, 32 N.J. 430, 444 (1960)</a:t>
            </a:r>
          </a:p>
          <a:p>
            <a:pPr lvl="0"/>
            <a:r>
              <a:rPr lang="en-US" altLang="en-US" dirty="0" smtClean="0"/>
              <a:t>Preparing real estate sale and lease contracts for a third person is the practice of law.  But licensed real estate brokers and salespersons may craft contracts for the sale of residential real estate, a task that is the practice of law, provided certain conditions, including an attorney-review clause in the contract, are met.  </a:t>
            </a:r>
            <a:r>
              <a:rPr lang="en-US" altLang="en-US" u="sng" dirty="0" smtClean="0"/>
              <a:t>New Jersey State Bar Assn. v. New Jersey Assn. of Realtor </a:t>
            </a:r>
            <a:r>
              <a:rPr lang="en-US" altLang="en-US" u="sng" dirty="0" err="1" smtClean="0"/>
              <a:t>Bd.s</a:t>
            </a:r>
            <a:r>
              <a:rPr lang="en-US" altLang="en-US" dirty="0" smtClean="0"/>
              <a:t>, 93 N.J. 470, 472 (1983).    </a:t>
            </a:r>
          </a:p>
        </p:txBody>
      </p:sp>
    </p:spTree>
    <p:extLst>
      <p:ext uri="{BB962C8B-B14F-4D97-AF65-F5344CB8AC3E}">
        <p14:creationId xmlns:p14="http://schemas.microsoft.com/office/powerpoint/2010/main" val="1198141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smtClean="0">
                <a:solidFill>
                  <a:schemeClr val="accent1">
                    <a:lumMod val="50000"/>
                  </a:schemeClr>
                </a:solidFill>
              </a:rPr>
              <a:t>Preparing Legal Documents</a:t>
            </a:r>
            <a:endParaRPr lang="en-US" dirty="0"/>
          </a:p>
        </p:txBody>
      </p:sp>
      <p:sp>
        <p:nvSpPr>
          <p:cNvPr id="4" name="Rectangle 1"/>
          <p:cNvSpPr>
            <a:spLocks noGrp="1" noChangeArrowheads="1"/>
          </p:cNvSpPr>
          <p:nvPr>
            <p:ph idx="1"/>
          </p:nvPr>
        </p:nvSpPr>
        <p:spPr/>
        <p:txBody>
          <a:bodyPr>
            <a:normAutofit fontScale="85000" lnSpcReduction="10000"/>
          </a:bodyPr>
          <a:lstStyle/>
          <a:p>
            <a:pPr lvl="0"/>
            <a:r>
              <a:rPr lang="en-US" altLang="en-US" dirty="0" smtClean="0"/>
              <a:t>Drafting legal documents that convey real estate for a third person is the practice of law.  But Court permits “South Jersey practice” where </a:t>
            </a:r>
            <a:r>
              <a:rPr lang="en-US" altLang="en-US" dirty="0" err="1" smtClean="0"/>
              <a:t>nonlawyers</a:t>
            </a:r>
            <a:r>
              <a:rPr lang="en-US" altLang="en-US" dirty="0" smtClean="0"/>
              <a:t> or lawyers for title insurance company draft the legal documents, with required notices and disclaimers given to the parties to the transaction.  </a:t>
            </a:r>
            <a:r>
              <a:rPr lang="en-US" altLang="en-US" u="sng" dirty="0" smtClean="0"/>
              <a:t>In re Opinion No. 26 of the Committee on the Unauthorized Practice of Law</a:t>
            </a:r>
            <a:r>
              <a:rPr lang="en-US" altLang="en-US" dirty="0" smtClean="0"/>
              <a:t>, 139 N.J. 323, 336 (1995).</a:t>
            </a:r>
          </a:p>
          <a:p>
            <a:pPr lvl="0"/>
            <a:r>
              <a:rPr lang="en-US" altLang="en-US" dirty="0" smtClean="0"/>
              <a:t>An out-of-state lawyer may not represent a New Jersey resident in the purchase of real estate in New Jersey.  UPL Opinion 1, 91 N.J.L.J. 657 (October 10, 1968).  </a:t>
            </a:r>
          </a:p>
          <a:p>
            <a:pPr lvl="0"/>
            <a:r>
              <a:rPr lang="en-US" altLang="en-US" dirty="0" smtClean="0"/>
              <a:t>An out-of-state lawyer may not prepare a deed to convey New Jersey real estate.  The Committee reasoned that “the clear intent of his act in the preparation of a deed to convey real estate in New Jersey is to affect real property, the parties and their respective rights and duties as governed by the laws of the State of New Jersey” and “[t]he laws of New Jersey governing real estate often differ materially from the laws of foreign states.”  UPL Opinion 17, 95 N.J.L.J. 568 (June 26, 1975).  </a:t>
            </a:r>
          </a:p>
        </p:txBody>
      </p:sp>
    </p:spTree>
    <p:extLst>
      <p:ext uri="{BB962C8B-B14F-4D97-AF65-F5344CB8AC3E}">
        <p14:creationId xmlns:p14="http://schemas.microsoft.com/office/powerpoint/2010/main" val="3867927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smtClean="0">
                <a:solidFill>
                  <a:schemeClr val="accent1">
                    <a:lumMod val="50000"/>
                  </a:schemeClr>
                </a:solidFill>
              </a:rPr>
              <a:t>NJ Inheritance Tax Returns</a:t>
            </a:r>
            <a:endParaRPr lang="en-US" dirty="0">
              <a:solidFill>
                <a:schemeClr val="accent1">
                  <a:lumMod val="50000"/>
                </a:schemeClr>
              </a:solidFill>
            </a:endParaRPr>
          </a:p>
        </p:txBody>
      </p:sp>
      <p:sp>
        <p:nvSpPr>
          <p:cNvPr id="4" name="Rectangle 1"/>
          <p:cNvSpPr>
            <a:spLocks noGrp="1" noChangeArrowheads="1"/>
          </p:cNvSpPr>
          <p:nvPr>
            <p:ph idx="1"/>
          </p:nvPr>
        </p:nvSpPr>
        <p:spPr/>
        <p:txBody>
          <a:bodyPr>
            <a:normAutofit fontScale="85000" lnSpcReduction="20000"/>
          </a:bodyPr>
          <a:lstStyle/>
          <a:p>
            <a:pPr lvl="0"/>
            <a:r>
              <a:rPr lang="en-US" altLang="en-US" dirty="0" smtClean="0"/>
              <a:t>Estate and Inheritance Tax Returns</a:t>
            </a:r>
          </a:p>
          <a:p>
            <a:pPr lvl="0"/>
            <a:r>
              <a:rPr lang="en-US" altLang="en-US" dirty="0" smtClean="0"/>
              <a:t>Preparation and filing of NJ inheritance tax return is considered the practice of law, but a CPA can perform this task if the client has been notified in writing before the CPA begins work on the return that “review of the return by a qualified attorney may be desirable because of the possible application of legal principles in the preparation of the tax return.”   </a:t>
            </a:r>
            <a:r>
              <a:rPr lang="en-US" altLang="en-US" u="sng" dirty="0" smtClean="0"/>
              <a:t>In re Application of New Jersey Society of CPAs</a:t>
            </a:r>
            <a:r>
              <a:rPr lang="en-US" altLang="en-US" dirty="0" smtClean="0"/>
              <a:t>, 102 N.J. 231 (1986)</a:t>
            </a:r>
          </a:p>
          <a:p>
            <a:pPr lvl="0"/>
            <a:r>
              <a:rPr lang="en-US" altLang="en-US" dirty="0" smtClean="0"/>
              <a:t>Enrolled agents who are licensed by the United States Internal Revenue Service (IRS) may, like lawyers and certified public accountants (CPAs), prepare and file New Jersey Transfer Inheritance Tax returns for clients provided that the client is notified in writing before the enrolled agent begins work on the return that “review of the return by a qualified attorney may be desirable because of the possible application of legal principles in the preparation of the tax return.”  UPL Committee Opinion 51 (March 2014) </a:t>
            </a:r>
          </a:p>
        </p:txBody>
      </p:sp>
    </p:spTree>
    <p:extLst>
      <p:ext uri="{BB962C8B-B14F-4D97-AF65-F5344CB8AC3E}">
        <p14:creationId xmlns:p14="http://schemas.microsoft.com/office/powerpoint/2010/main" val="2243275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Medicaid Application Assistors</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fontScale="85000" lnSpcReduction="20000"/>
          </a:bodyPr>
          <a:lstStyle/>
          <a:p>
            <a:r>
              <a:rPr lang="en-US" dirty="0"/>
              <a:t>Medicaid Applications and Medicaid Advisors</a:t>
            </a:r>
          </a:p>
          <a:p>
            <a:r>
              <a:rPr lang="en-US" dirty="0"/>
              <a:t>UPL Committee Opinion 53 (“Non-Lawyer Medicaid Advisors (Including ‘Application Assistors’) and the Unauthorized Practice of Law”) (May 16, 2016)</a:t>
            </a:r>
          </a:p>
          <a:p>
            <a:r>
              <a:rPr lang="en-US" dirty="0" smtClean="0"/>
              <a:t> The </a:t>
            </a:r>
            <a:r>
              <a:rPr lang="en-US" dirty="0"/>
              <a:t>federal program requires States to permit non-lawyers to assist applicants and beneficiaries with Medicaid applications.  </a:t>
            </a:r>
          </a:p>
          <a:p>
            <a:r>
              <a:rPr lang="en-US" dirty="0"/>
              <a:t>While non-lawyer Medicaid advisors may provide these limited services, it is the unauthorized practice of law when non-lawyers provide advice in matters that require the professional judgment of a lawyer.  </a:t>
            </a:r>
          </a:p>
          <a:p>
            <a:r>
              <a:rPr lang="en-US" dirty="0"/>
              <a:t>Only a lawyer may provide legal advice on issues such as strategies for Medicaid eligibility, including provisions of wills and powers of attorney; on the need for guardianships and the authority to transfer assets; on nursing home laws; on transfers of property; on the impact of marriage and divorce; and on estate administration and the elective share.</a:t>
            </a:r>
          </a:p>
        </p:txBody>
      </p:sp>
    </p:spTree>
    <p:extLst>
      <p:ext uri="{BB962C8B-B14F-4D97-AF65-F5344CB8AC3E}">
        <p14:creationId xmlns:p14="http://schemas.microsoft.com/office/powerpoint/2010/main" val="1814107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Do-It-Yourself Legal Kits</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fontScale="92500" lnSpcReduction="20000"/>
          </a:bodyPr>
          <a:lstStyle/>
          <a:p>
            <a:r>
              <a:rPr lang="en-US" dirty="0"/>
              <a:t>Helping Fill Out Do-It-Yourself Legal Kits</a:t>
            </a:r>
          </a:p>
          <a:p>
            <a:r>
              <a:rPr lang="en-US" dirty="0"/>
              <a:t>“[A]</a:t>
            </a:r>
            <a:r>
              <a:rPr lang="en-US" dirty="0" err="1"/>
              <a:t>lthough</a:t>
            </a:r>
            <a:r>
              <a:rPr lang="en-US" dirty="0"/>
              <a:t> the sale of “Do-it-Yourself” kits is permissible, and [] a non-lawyer seller may assist the purchaser by typing, transcribing, or translating, the rendering of any other assistance with the preparation, review, analysis, or completion of materials included in these kits in person, in writing, electronically, or otherwise constitutes the unauthorized practice of law and is therefore prohibited.”  UPL Opinion 40, 176 N.J.L.J.</a:t>
            </a:r>
            <a:r>
              <a:rPr lang="en-US" i="1" dirty="0"/>
              <a:t> </a:t>
            </a:r>
            <a:r>
              <a:rPr lang="en-US" dirty="0" smtClean="0"/>
              <a:t>1195 </a:t>
            </a:r>
            <a:r>
              <a:rPr lang="en-US" dirty="0"/>
              <a:t>(June 21, 2004).</a:t>
            </a:r>
          </a:p>
          <a:p>
            <a:endParaRPr lang="en-US" dirty="0"/>
          </a:p>
          <a:p>
            <a:r>
              <a:rPr lang="en-US" dirty="0"/>
              <a:t>LegalZoom, Rocket Lawyer, and Other Sophisticated Do-It-Yourself Forms</a:t>
            </a:r>
          </a:p>
          <a:p>
            <a:r>
              <a:rPr lang="en-US" dirty="0"/>
              <a:t>	Companies have sophisticated computer programs to create legal documents.  If no legal advice or consultation on what to say when filling out the form, then sale of form is not unauthorized practice of law.</a:t>
            </a:r>
          </a:p>
        </p:txBody>
      </p:sp>
    </p:spTree>
    <p:extLst>
      <p:ext uri="{BB962C8B-B14F-4D97-AF65-F5344CB8AC3E}">
        <p14:creationId xmlns:p14="http://schemas.microsoft.com/office/powerpoint/2010/main" val="2622975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altLang="en-US" dirty="0" smtClean="0">
                <a:solidFill>
                  <a:schemeClr val="accent1">
                    <a:lumMod val="50000"/>
                  </a:schemeClr>
                </a:solidFill>
              </a:rPr>
              <a:t>What is the Practice of Law?</a:t>
            </a:r>
            <a:br>
              <a:rPr lang="en-US" altLang="en-US" dirty="0" smtClean="0">
                <a:solidFill>
                  <a:schemeClr val="accent1">
                    <a:lumMod val="50000"/>
                  </a:schemeClr>
                </a:solidFill>
              </a:rPr>
            </a:br>
            <a:r>
              <a:rPr lang="en-US" altLang="en-US" dirty="0" smtClean="0">
                <a:solidFill>
                  <a:schemeClr val="accent1">
                    <a:lumMod val="50000"/>
                  </a:schemeClr>
                </a:solidFill>
              </a:rPr>
              <a:t>Functional Definition</a:t>
            </a:r>
          </a:p>
        </p:txBody>
      </p:sp>
      <p:sp>
        <p:nvSpPr>
          <p:cNvPr id="4" name="Rectangle 1"/>
          <p:cNvSpPr>
            <a:spLocks noGrp="1" noChangeArrowheads="1"/>
          </p:cNvSpPr>
          <p:nvPr>
            <p:ph idx="1"/>
          </p:nvPr>
        </p:nvSpPr>
        <p:spPr>
          <a:xfrm>
            <a:off x="838200" y="1825625"/>
            <a:ext cx="10515600" cy="4843030"/>
          </a:xfrm>
        </p:spPr>
        <p:txBody>
          <a:bodyPr>
            <a:normAutofit fontScale="92500" lnSpcReduction="20000"/>
          </a:bodyPr>
          <a:lstStyle/>
          <a:p>
            <a:pPr lvl="0"/>
            <a:r>
              <a:rPr lang="en-US" altLang="en-US" dirty="0" smtClean="0"/>
              <a:t>“The practice of law in New Jersey is not limited to litigation. . . .  One is engaged in the practice of law whenever legal knowledge, training, skill, and ability are required.” </a:t>
            </a:r>
            <a:r>
              <a:rPr lang="en-US" altLang="en-US" u="sng" dirty="0" smtClean="0"/>
              <a:t>In re Jackman</a:t>
            </a:r>
            <a:r>
              <a:rPr lang="en-US" altLang="en-US" dirty="0" smtClean="0"/>
              <a:t>, 165 N.J. 580, 586 (2000).  </a:t>
            </a:r>
          </a:p>
          <a:p>
            <a:pPr lvl="0"/>
            <a:endParaRPr lang="en-US" altLang="en-US" dirty="0" smtClean="0"/>
          </a:p>
          <a:p>
            <a:r>
              <a:rPr lang="en-US" altLang="en-US" dirty="0" smtClean="0"/>
              <a:t> “[T]he practice of law relates to the rendition of services for others that calls for the professional judgment of a lawyer.” Committee on the Unauthorized Practice of Law Opinion 22, 103 N.J.L.J. 246 (March 22, 1979).</a:t>
            </a:r>
          </a:p>
          <a:p>
            <a:pPr marL="0" lvl="0" indent="0">
              <a:buNone/>
            </a:pPr>
            <a:endParaRPr lang="en-US" altLang="en-US" dirty="0" smtClean="0"/>
          </a:p>
          <a:p>
            <a:pPr lvl="0"/>
            <a:r>
              <a:rPr lang="en-US" altLang="en-US" dirty="0" smtClean="0"/>
              <a:t>“In determining what is the practice of law, it is well settled that it is the character of the acts performed and not the place where they are done that is decisive. The practice of law is not, therefore, necessarily limited to the conduct of cases in court but is engaged in whenever and wherever legal knowledge, training, skill and ability are required.”  </a:t>
            </a:r>
            <a:r>
              <a:rPr lang="en-US" altLang="en-US" u="sng" dirty="0" smtClean="0"/>
              <a:t>Stack v. P.G. Garage, Inc.</a:t>
            </a:r>
            <a:r>
              <a:rPr lang="en-US" altLang="en-US" dirty="0" smtClean="0"/>
              <a:t>, 7 N.J. 118, 120-21 (1951).  </a:t>
            </a:r>
          </a:p>
          <a:p>
            <a:pPr marL="0" lvl="0" indent="0">
              <a:buNone/>
            </a:pPr>
            <a:endParaRPr lang="en-US" altLang="en-US" dirty="0" smtClean="0"/>
          </a:p>
        </p:txBody>
      </p:sp>
    </p:spTree>
    <p:extLst>
      <p:ext uri="{BB962C8B-B14F-4D97-AF65-F5344CB8AC3E}">
        <p14:creationId xmlns:p14="http://schemas.microsoft.com/office/powerpoint/2010/main" val="2114647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Other Activities</a:t>
            </a:r>
            <a:endParaRPr lang="en-US" dirty="0">
              <a:solidFill>
                <a:schemeClr val="accent1">
                  <a:lumMod val="50000"/>
                </a:schemeClr>
              </a:solidFill>
            </a:endParaRPr>
          </a:p>
        </p:txBody>
      </p:sp>
      <p:sp>
        <p:nvSpPr>
          <p:cNvPr id="3" name="Content Placeholder 2"/>
          <p:cNvSpPr>
            <a:spLocks noGrp="1"/>
          </p:cNvSpPr>
          <p:nvPr>
            <p:ph idx="1"/>
          </p:nvPr>
        </p:nvSpPr>
        <p:spPr/>
        <p:txBody>
          <a:bodyPr/>
          <a:lstStyle/>
          <a:p>
            <a:pPr marL="0" indent="0">
              <a:buNone/>
            </a:pPr>
            <a:endParaRPr lang="en-US" dirty="0"/>
          </a:p>
          <a:p>
            <a:r>
              <a:rPr lang="en-US" dirty="0"/>
              <a:t>Serving as Arbitrator or Mediator</a:t>
            </a:r>
          </a:p>
          <a:p>
            <a:r>
              <a:rPr lang="en-US" dirty="0"/>
              <a:t>Serving as a third-party neutral (mediator or arbitrator) is the practice of law if the third-party neutral is a lawyer, but is not the unauthorized practice of law if the third-party neutral is not a lawyer.  Joint ACPE Opinion 676 / CAA Opinion 18 (April 4, 1994)</a:t>
            </a:r>
          </a:p>
        </p:txBody>
      </p:sp>
    </p:spTree>
    <p:extLst>
      <p:ext uri="{BB962C8B-B14F-4D97-AF65-F5344CB8AC3E}">
        <p14:creationId xmlns:p14="http://schemas.microsoft.com/office/powerpoint/2010/main" val="1585406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smtClean="0">
                <a:solidFill>
                  <a:schemeClr val="accent1">
                    <a:lumMod val="50000"/>
                  </a:schemeClr>
                </a:solidFill>
              </a:rPr>
              <a:t>Paralegals</a:t>
            </a:r>
            <a:endParaRPr lang="en-US" dirty="0">
              <a:solidFill>
                <a:schemeClr val="accent1">
                  <a:lumMod val="50000"/>
                </a:schemeClr>
              </a:solidFill>
            </a:endParaRPr>
          </a:p>
        </p:txBody>
      </p:sp>
      <p:sp>
        <p:nvSpPr>
          <p:cNvPr id="4" name="Rectangle 1"/>
          <p:cNvSpPr>
            <a:spLocks noGrp="1" noChangeArrowheads="1"/>
          </p:cNvSpPr>
          <p:nvPr>
            <p:ph idx="1"/>
          </p:nvPr>
        </p:nvSpPr>
        <p:spPr/>
        <p:txBody>
          <a:bodyPr>
            <a:normAutofit fontScale="92500" lnSpcReduction="10000"/>
          </a:bodyPr>
          <a:lstStyle/>
          <a:p>
            <a:pPr lvl="0"/>
            <a:r>
              <a:rPr lang="en-US" altLang="en-US" dirty="0" smtClean="0"/>
              <a:t>Paralegal Work</a:t>
            </a:r>
          </a:p>
          <a:p>
            <a:pPr lvl="0"/>
            <a:r>
              <a:rPr lang="en-US" altLang="en-US" dirty="0" smtClean="0"/>
              <a:t>Paralegals do engage in the practice of law but it is not the unauthorized practice of law if the paralegal is directly supervised by an attorney.  </a:t>
            </a:r>
            <a:r>
              <a:rPr lang="en-US" altLang="en-US" u="sng" dirty="0" smtClean="0"/>
              <a:t>In re Opinion No. 24 of the Committee on Unauthorized Practice of Law</a:t>
            </a:r>
            <a:r>
              <a:rPr lang="en-US" altLang="en-US" dirty="0" smtClean="0"/>
              <a:t>, 128 N.J. 114, 123 (1992).  </a:t>
            </a:r>
          </a:p>
          <a:p>
            <a:pPr lvl="0"/>
            <a:r>
              <a:rPr lang="en-US" altLang="en-US" dirty="0" smtClean="0"/>
              <a:t> If supervision by lawyer is “illusory because the attorney knows nothing about the field in which the paralegal is working,” paralegal is engaged in the unauthorized practice of law.  </a:t>
            </a:r>
            <a:r>
              <a:rPr lang="en-US" altLang="en-US" u="sng" dirty="0" smtClean="0"/>
              <a:t>Id.</a:t>
            </a:r>
            <a:r>
              <a:rPr lang="en-US" altLang="en-US" dirty="0" smtClean="0"/>
              <a:t> at 127.</a:t>
            </a:r>
          </a:p>
          <a:p>
            <a:pPr lvl="0"/>
            <a:r>
              <a:rPr lang="en-US" altLang="en-US" dirty="0" smtClean="0"/>
              <a:t>Court further held that a paralegal may not offer his or her services to the general public.  Rather, an independent paralegal must offer services to the attorney, and it is the attorney who offers legal services to the general public.  </a:t>
            </a:r>
          </a:p>
        </p:txBody>
      </p:sp>
    </p:spTree>
    <p:extLst>
      <p:ext uri="{BB962C8B-B14F-4D97-AF65-F5344CB8AC3E}">
        <p14:creationId xmlns:p14="http://schemas.microsoft.com/office/powerpoint/2010/main" val="25182462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chemeClr val="accent1">
                    <a:lumMod val="50000"/>
                  </a:schemeClr>
                </a:solidFill>
              </a:rPr>
              <a:t>What is </a:t>
            </a:r>
            <a:r>
              <a:rPr lang="en-US" b="1" dirty="0" smtClean="0">
                <a:solidFill>
                  <a:schemeClr val="accent1">
                    <a:lumMod val="50000"/>
                  </a:schemeClr>
                </a:solidFill>
              </a:rPr>
              <a:t>Not</a:t>
            </a:r>
            <a:r>
              <a:rPr lang="en-US" dirty="0" smtClean="0">
                <a:solidFill>
                  <a:schemeClr val="accent1">
                    <a:lumMod val="50000"/>
                  </a:schemeClr>
                </a:solidFill>
              </a:rPr>
              <a:t> the Practice (or Unauthorized Practice) of Law?</a:t>
            </a:r>
            <a:endParaRPr lang="en-US" dirty="0">
              <a:solidFill>
                <a:schemeClr val="accent1">
                  <a:lumMod val="50000"/>
                </a:schemeClr>
              </a:solidFill>
            </a:endParaRPr>
          </a:p>
        </p:txBody>
      </p:sp>
      <p:sp>
        <p:nvSpPr>
          <p:cNvPr id="3" name="Content Placeholder 2"/>
          <p:cNvSpPr>
            <a:spLocks noGrp="1"/>
          </p:cNvSpPr>
          <p:nvPr>
            <p:ph idx="1"/>
          </p:nvPr>
        </p:nvSpPr>
        <p:spPr/>
        <p:txBody>
          <a:bodyPr/>
          <a:lstStyle/>
          <a:p>
            <a:r>
              <a:rPr lang="en-US" dirty="0" smtClean="0"/>
              <a:t>Teaching </a:t>
            </a:r>
            <a:r>
              <a:rPr lang="en-US" dirty="0"/>
              <a:t>Law</a:t>
            </a:r>
          </a:p>
          <a:p>
            <a:r>
              <a:rPr lang="en-US" dirty="0"/>
              <a:t>A person may discuss legal principles without being considered to be engaging in the practice of law but if the person counsels or advises another person with respect to specific legal matters – giving legal advice by applying legal principles to the person’s specific problem  --  then a line is crossed.  Cannot respond to a specific question by applying legal principles to the specific facts presented.</a:t>
            </a:r>
          </a:p>
          <a:p>
            <a:endParaRPr lang="en-US" dirty="0"/>
          </a:p>
        </p:txBody>
      </p:sp>
    </p:spTree>
    <p:extLst>
      <p:ext uri="{BB962C8B-B14F-4D97-AF65-F5344CB8AC3E}">
        <p14:creationId xmlns:p14="http://schemas.microsoft.com/office/powerpoint/2010/main" val="15567803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What is </a:t>
            </a:r>
            <a:r>
              <a:rPr lang="en-US" b="1" dirty="0" smtClean="0">
                <a:solidFill>
                  <a:schemeClr val="accent1">
                    <a:lumMod val="50000"/>
                  </a:schemeClr>
                </a:solidFill>
              </a:rPr>
              <a:t>Not</a:t>
            </a:r>
            <a:r>
              <a:rPr lang="en-US" dirty="0" smtClean="0">
                <a:solidFill>
                  <a:schemeClr val="accent1">
                    <a:lumMod val="50000"/>
                  </a:schemeClr>
                </a:solidFill>
              </a:rPr>
              <a:t> the Practice (or Unauthorized Practice) of Law?</a:t>
            </a:r>
            <a:endParaRPr lang="en-US" dirty="0"/>
          </a:p>
        </p:txBody>
      </p:sp>
      <p:sp>
        <p:nvSpPr>
          <p:cNvPr id="3" name="Content Placeholder 2"/>
          <p:cNvSpPr>
            <a:spLocks noGrp="1"/>
          </p:cNvSpPr>
          <p:nvPr>
            <p:ph idx="1"/>
          </p:nvPr>
        </p:nvSpPr>
        <p:spPr/>
        <p:txBody>
          <a:bodyPr>
            <a:normAutofit fontScale="92500" lnSpcReduction="10000"/>
          </a:bodyPr>
          <a:lstStyle/>
          <a:p>
            <a:r>
              <a:rPr lang="en-US" dirty="0"/>
              <a:t>Non-Legal Professionals Discussing the Application of the Law</a:t>
            </a:r>
          </a:p>
          <a:p>
            <a:pPr marL="0" indent="0">
              <a:buNone/>
            </a:pPr>
            <a:endParaRPr lang="en-US" dirty="0"/>
          </a:p>
          <a:p>
            <a:r>
              <a:rPr lang="en-US" dirty="0"/>
              <a:t>	Human Resources / Employee Benefits</a:t>
            </a:r>
          </a:p>
          <a:p>
            <a:r>
              <a:rPr lang="en-US" dirty="0"/>
              <a:t>Human Resources personnel who discuss employee benefit planning are not engaging in unauthorized practice of law though they are using legal knowledge or discussing law.</a:t>
            </a:r>
          </a:p>
          <a:p>
            <a:pPr marL="0" indent="0">
              <a:buNone/>
            </a:pPr>
            <a:r>
              <a:rPr lang="en-US" dirty="0"/>
              <a:t> </a:t>
            </a:r>
          </a:p>
          <a:p>
            <a:r>
              <a:rPr lang="en-US" dirty="0"/>
              <a:t>	Consultants</a:t>
            </a:r>
          </a:p>
          <a:p>
            <a:r>
              <a:rPr lang="en-US" dirty="0" err="1"/>
              <a:t>Nonlawyer</a:t>
            </a:r>
            <a:r>
              <a:rPr lang="en-US" dirty="0"/>
              <a:t> industrial relations and personnel management specialist not engaging in unauthorized practice of law when advising company on policy issues.  </a:t>
            </a:r>
            <a:r>
              <a:rPr lang="en-US" u="sng" dirty="0" err="1"/>
              <a:t>Auerbach</a:t>
            </a:r>
            <a:r>
              <a:rPr lang="en-US" u="sng" dirty="0"/>
              <a:t> v. Wood</a:t>
            </a:r>
            <a:r>
              <a:rPr lang="en-US" dirty="0"/>
              <a:t>, 142 </a:t>
            </a:r>
            <a:r>
              <a:rPr lang="en-US" u="sng" dirty="0"/>
              <a:t>N.J. Eq.</a:t>
            </a:r>
            <a:r>
              <a:rPr lang="en-US" i="1" dirty="0"/>
              <a:t> </a:t>
            </a:r>
            <a:r>
              <a:rPr lang="en-US" dirty="0"/>
              <a:t>484, 485-86 (E. &amp; A. 1948) </a:t>
            </a:r>
          </a:p>
          <a:p>
            <a:endParaRPr lang="en-US" dirty="0"/>
          </a:p>
        </p:txBody>
      </p:sp>
    </p:spTree>
    <p:extLst>
      <p:ext uri="{BB962C8B-B14F-4D97-AF65-F5344CB8AC3E}">
        <p14:creationId xmlns:p14="http://schemas.microsoft.com/office/powerpoint/2010/main" val="26144075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smtClean="0">
                <a:solidFill>
                  <a:schemeClr val="accent1">
                    <a:lumMod val="50000"/>
                  </a:schemeClr>
                </a:solidFill>
              </a:rPr>
              <a:t>What is </a:t>
            </a:r>
            <a:r>
              <a:rPr lang="en-US" b="1" dirty="0" smtClean="0">
                <a:solidFill>
                  <a:schemeClr val="accent1">
                    <a:lumMod val="50000"/>
                  </a:schemeClr>
                </a:solidFill>
              </a:rPr>
              <a:t>Not</a:t>
            </a:r>
            <a:r>
              <a:rPr lang="en-US" dirty="0" smtClean="0">
                <a:solidFill>
                  <a:schemeClr val="accent1">
                    <a:lumMod val="50000"/>
                  </a:schemeClr>
                </a:solidFill>
              </a:rPr>
              <a:t> the Practice (or Unauthorized Practice) of Law?</a:t>
            </a:r>
            <a:endParaRPr lang="en-US" dirty="0"/>
          </a:p>
        </p:txBody>
      </p:sp>
      <p:sp>
        <p:nvSpPr>
          <p:cNvPr id="4" name="Rectangle 1"/>
          <p:cNvSpPr>
            <a:spLocks noGrp="1" noChangeArrowheads="1"/>
          </p:cNvSpPr>
          <p:nvPr>
            <p:ph idx="1"/>
          </p:nvPr>
        </p:nvSpPr>
        <p:spPr/>
        <p:txBody>
          <a:bodyPr>
            <a:normAutofit lnSpcReduction="10000"/>
          </a:bodyPr>
          <a:lstStyle/>
          <a:p>
            <a:pPr lvl="0"/>
            <a:r>
              <a:rPr lang="en-US" altLang="en-US" smtClean="0"/>
              <a:t>Corporate Investigation</a:t>
            </a:r>
          </a:p>
          <a:p>
            <a:pPr lvl="0"/>
            <a:r>
              <a:rPr lang="en-US" altLang="en-US" smtClean="0"/>
              <a:t>Corporate investigation (without including recommendations); when a lawyer conducts an investigation the lawyer draws on legal knowledge to focus the process of sifting information, but investigating is not, by itself, providing legal services.  Factual findings would be applied to the law to determine whether company policy or relevant statutes were violated.  This secondary task, the application of facts to the law, clearly is a legal task that must be performed by a duly-licensed New Jersey attorney.  The preliminary task of gathering the facts through an internal investigation and questioning of witnesses is not the unauthorized practice of law. </a:t>
            </a:r>
          </a:p>
        </p:txBody>
      </p:sp>
    </p:spTree>
    <p:extLst>
      <p:ext uri="{BB962C8B-B14F-4D97-AF65-F5344CB8AC3E}">
        <p14:creationId xmlns:p14="http://schemas.microsoft.com/office/powerpoint/2010/main" val="3268337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Out-of-State Lawyers</a:t>
            </a:r>
            <a:endParaRPr lang="en-US" dirty="0">
              <a:solidFill>
                <a:schemeClr val="accent1">
                  <a:lumMod val="50000"/>
                </a:schemeClr>
              </a:solidFill>
            </a:endParaRPr>
          </a:p>
        </p:txBody>
      </p:sp>
      <p:sp>
        <p:nvSpPr>
          <p:cNvPr id="3" name="Content Placeholder 2"/>
          <p:cNvSpPr>
            <a:spLocks noGrp="1"/>
          </p:cNvSpPr>
          <p:nvPr>
            <p:ph idx="1"/>
          </p:nvPr>
        </p:nvSpPr>
        <p:spPr/>
        <p:txBody>
          <a:bodyPr/>
          <a:lstStyle/>
          <a:p>
            <a:r>
              <a:rPr lang="en-US" dirty="0"/>
              <a:t>Out-of-State Lawyers Practicing in New Jersey</a:t>
            </a:r>
          </a:p>
          <a:p>
            <a:endParaRPr lang="en-US" dirty="0"/>
          </a:p>
          <a:p>
            <a:r>
              <a:rPr lang="en-US" dirty="0"/>
              <a:t>Pro </a:t>
            </a:r>
            <a:r>
              <a:rPr lang="en-US" dirty="0" err="1"/>
              <a:t>Hac</a:t>
            </a:r>
            <a:r>
              <a:rPr lang="en-US" dirty="0"/>
              <a:t> Vice Admission, </a:t>
            </a:r>
            <a:r>
              <a:rPr lang="en-US" u="sng" dirty="0" smtClean="0"/>
              <a:t>Rule</a:t>
            </a:r>
            <a:r>
              <a:rPr lang="en-US" dirty="0" smtClean="0"/>
              <a:t> 1:21-2</a:t>
            </a:r>
            <a:endParaRPr lang="en-US" dirty="0"/>
          </a:p>
          <a:p>
            <a:pPr marL="0" indent="0">
              <a:buNone/>
            </a:pPr>
            <a:r>
              <a:rPr lang="en-US" dirty="0"/>
              <a:t> </a:t>
            </a:r>
          </a:p>
          <a:p>
            <a:r>
              <a:rPr lang="en-US" dirty="0" smtClean="0"/>
              <a:t>Limited </a:t>
            </a:r>
            <a:r>
              <a:rPr lang="en-US" dirty="0"/>
              <a:t>License for In-House Counsel, </a:t>
            </a:r>
            <a:r>
              <a:rPr lang="en-US" u="sng" dirty="0"/>
              <a:t>Rule</a:t>
            </a:r>
            <a:r>
              <a:rPr lang="en-US" i="1" dirty="0"/>
              <a:t> </a:t>
            </a:r>
            <a:r>
              <a:rPr lang="en-US" dirty="0" smtClean="0"/>
              <a:t>1:27-2</a:t>
            </a:r>
          </a:p>
          <a:p>
            <a:pPr marL="0" indent="0">
              <a:buNone/>
            </a:pPr>
            <a:endParaRPr lang="en-US" dirty="0"/>
          </a:p>
          <a:p>
            <a:r>
              <a:rPr lang="en-US" dirty="0" smtClean="0"/>
              <a:t>Volunteers for Certified Pro Bono Organization, </a:t>
            </a:r>
            <a:r>
              <a:rPr lang="en-US" u="sng" dirty="0" smtClean="0"/>
              <a:t>Rule</a:t>
            </a:r>
            <a:r>
              <a:rPr lang="en-US" dirty="0" smtClean="0"/>
              <a:t> 1:21-3(c)</a:t>
            </a:r>
            <a:endParaRPr lang="en-US" dirty="0"/>
          </a:p>
        </p:txBody>
      </p:sp>
    </p:spTree>
    <p:extLst>
      <p:ext uri="{BB962C8B-B14F-4D97-AF65-F5344CB8AC3E}">
        <p14:creationId xmlns:p14="http://schemas.microsoft.com/office/powerpoint/2010/main" val="10927083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Multi-Jurisdictional Practitioners</a:t>
            </a:r>
            <a:endParaRPr lang="en-US" dirty="0"/>
          </a:p>
        </p:txBody>
      </p:sp>
      <p:sp>
        <p:nvSpPr>
          <p:cNvPr id="3" name="Content Placeholder 2"/>
          <p:cNvSpPr>
            <a:spLocks noGrp="1"/>
          </p:cNvSpPr>
          <p:nvPr>
            <p:ph idx="1"/>
          </p:nvPr>
        </p:nvSpPr>
        <p:spPr/>
        <p:txBody>
          <a:bodyPr/>
          <a:lstStyle/>
          <a:p>
            <a:r>
              <a:rPr lang="en-US" dirty="0"/>
              <a:t>Multi-Jurisdictional Practitioners, </a:t>
            </a:r>
            <a:r>
              <a:rPr lang="en-US" u="sng" dirty="0" smtClean="0"/>
              <a:t>RPC</a:t>
            </a:r>
            <a:r>
              <a:rPr lang="en-US" dirty="0" smtClean="0"/>
              <a:t> 5.5</a:t>
            </a:r>
            <a:endParaRPr lang="en-US" dirty="0"/>
          </a:p>
          <a:p>
            <a:r>
              <a:rPr lang="en-US" dirty="0" smtClean="0"/>
              <a:t>Intended </a:t>
            </a:r>
            <a:r>
              <a:rPr lang="en-US" dirty="0"/>
              <a:t>to permit occasional forays into NJ by out-of-state lawyers.</a:t>
            </a:r>
          </a:p>
          <a:p>
            <a:r>
              <a:rPr lang="en-US" dirty="0" smtClean="0"/>
              <a:t>Appearances </a:t>
            </a:r>
            <a:r>
              <a:rPr lang="en-US" dirty="0"/>
              <a:t>before Office of Administrative Law (pro </a:t>
            </a:r>
            <a:r>
              <a:rPr lang="en-US" dirty="0" err="1"/>
              <a:t>hac</a:t>
            </a:r>
            <a:r>
              <a:rPr lang="en-US" dirty="0"/>
              <a:t> vice via OAL regulation); </a:t>
            </a:r>
          </a:p>
          <a:p>
            <a:r>
              <a:rPr lang="en-US" dirty="0"/>
              <a:t>Appearances before Administrative Agencies (if permitted in </a:t>
            </a:r>
            <a:r>
              <a:rPr lang="en-US" u="sng" dirty="0"/>
              <a:t>R.</a:t>
            </a:r>
            <a:r>
              <a:rPr lang="en-US" dirty="0"/>
              <a:t> 1:21-1(f) or else need to qualify as multi-jurisdictional practitioner under </a:t>
            </a:r>
            <a:r>
              <a:rPr lang="en-US" u="sng" dirty="0"/>
              <a:t>RPC</a:t>
            </a:r>
            <a:r>
              <a:rPr lang="en-US" dirty="0"/>
              <a:t> 5.5</a:t>
            </a:r>
            <a:r>
              <a:rPr lang="en-US" dirty="0" smtClean="0"/>
              <a:t>)</a:t>
            </a:r>
            <a:endParaRPr lang="en-US" dirty="0"/>
          </a:p>
        </p:txBody>
      </p:sp>
    </p:spTree>
    <p:extLst>
      <p:ext uri="{BB962C8B-B14F-4D97-AF65-F5344CB8AC3E}">
        <p14:creationId xmlns:p14="http://schemas.microsoft.com/office/powerpoint/2010/main" val="2398670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Multi-Jurisdictional Practitioners</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fontScale="55000" lnSpcReduction="20000"/>
          </a:bodyPr>
          <a:lstStyle/>
          <a:p>
            <a:r>
              <a:rPr lang="en-US" u="sng" dirty="0"/>
              <a:t>RPC</a:t>
            </a:r>
            <a:r>
              <a:rPr lang="en-US" i="1" dirty="0"/>
              <a:t> </a:t>
            </a:r>
            <a:r>
              <a:rPr lang="en-US" dirty="0"/>
              <a:t>5.5(b)(3):</a:t>
            </a:r>
          </a:p>
          <a:p>
            <a:pPr marL="0" indent="0">
              <a:buNone/>
            </a:pPr>
            <a:endParaRPr lang="en-US" dirty="0"/>
          </a:p>
          <a:p>
            <a:pPr lvl="0"/>
            <a:r>
              <a:rPr lang="en-US" dirty="0"/>
              <a:t>lawyer negotiates terms of transaction for existing (non-NJ) client and transaction relates to jurisdiction where lawyer is licensed</a:t>
            </a:r>
            <a:r>
              <a:rPr lang="en-US" dirty="0" smtClean="0"/>
              <a:t>;</a:t>
            </a:r>
            <a:r>
              <a:rPr lang="en-US" dirty="0"/>
              <a:t> </a:t>
            </a:r>
          </a:p>
          <a:p>
            <a:pPr lvl="0"/>
            <a:r>
              <a:rPr lang="en-US" dirty="0"/>
              <a:t>lawyer represents party in arbitration or mediation and services are related to lawyer’s practice in jurisdiction where lawyer is licensed</a:t>
            </a:r>
            <a:r>
              <a:rPr lang="en-US" dirty="0" smtClean="0"/>
              <a:t>;</a:t>
            </a:r>
            <a:endParaRPr lang="en-US" dirty="0"/>
          </a:p>
          <a:p>
            <a:pPr lvl="0"/>
            <a:r>
              <a:rPr lang="en-US" dirty="0"/>
              <a:t>lawyer investigates, engages in discovery, interviews witnesses or deposes witnesses in New Jersey for proceeding pending or anticipated to be instituted in jurisdiction where lawyer is licensed;</a:t>
            </a:r>
          </a:p>
          <a:p>
            <a:pPr lvl="0"/>
            <a:r>
              <a:rPr lang="en-US" dirty="0" smtClean="0"/>
              <a:t>lawyer’s </a:t>
            </a:r>
            <a:r>
              <a:rPr lang="en-US" dirty="0"/>
              <a:t>practice in NJ is “occasional” and “lawyer associates in a matter with, and designates and discloses to all parties in interest, a lawyer admitted to the Bar of this State who shall be held responsible for the conduct of the out-of-State lawyer in the matter</a:t>
            </a:r>
            <a:r>
              <a:rPr lang="en-US" dirty="0" smtClean="0"/>
              <a:t>”</a:t>
            </a:r>
            <a:r>
              <a:rPr lang="en-US" dirty="0"/>
              <a:t> </a:t>
            </a:r>
          </a:p>
          <a:p>
            <a:pPr lvl="0"/>
            <a:r>
              <a:rPr lang="en-US" dirty="0"/>
              <a:t>circumstances other than in (</a:t>
            </a:r>
            <a:r>
              <a:rPr lang="en-US" dirty="0" err="1"/>
              <a:t>i</a:t>
            </a:r>
            <a:r>
              <a:rPr lang="en-US" dirty="0"/>
              <a:t>) through (iv); practice activity arises directly out of lawyer’s representation on behalf of existing client in jurisdiction where lawyer is admitted to practice, practice is NJ is “occasional”; and lawyer’s disengagement would result in substantial inefficiency, impracticality or detriment to client.</a:t>
            </a:r>
          </a:p>
          <a:p>
            <a:pPr marL="0" indent="0">
              <a:buNone/>
            </a:pPr>
            <a:endParaRPr lang="en-US" dirty="0"/>
          </a:p>
          <a:p>
            <a:r>
              <a:rPr lang="en-US" dirty="0"/>
              <a:t>Multijurisdictional practitioners must “register” with Clerk of Supreme Court and pay annual assessment.  See UPL Opinion 49</a:t>
            </a:r>
            <a:r>
              <a:rPr lang="en-US" dirty="0" smtClean="0"/>
              <a:t>.</a:t>
            </a:r>
            <a:endParaRPr lang="en-US" dirty="0"/>
          </a:p>
        </p:txBody>
      </p:sp>
    </p:spTree>
    <p:extLst>
      <p:ext uri="{BB962C8B-B14F-4D97-AF65-F5344CB8AC3E}">
        <p14:creationId xmlns:p14="http://schemas.microsoft.com/office/powerpoint/2010/main" val="11753982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smtClean="0">
                <a:solidFill>
                  <a:schemeClr val="accent1">
                    <a:lumMod val="50000"/>
                  </a:schemeClr>
                </a:solidFill>
              </a:rPr>
              <a:t>Out-of-State Lawyers</a:t>
            </a:r>
            <a:endParaRPr lang="en-US" dirty="0">
              <a:solidFill>
                <a:schemeClr val="accent1">
                  <a:lumMod val="50000"/>
                </a:schemeClr>
              </a:solidFill>
            </a:endParaRPr>
          </a:p>
        </p:txBody>
      </p:sp>
      <p:sp>
        <p:nvSpPr>
          <p:cNvPr id="4" name="Rectangle 1"/>
          <p:cNvSpPr>
            <a:spLocks noGrp="1" noChangeArrowheads="1"/>
          </p:cNvSpPr>
          <p:nvPr>
            <p:ph idx="1"/>
          </p:nvPr>
        </p:nvSpPr>
        <p:spPr/>
        <p:txBody>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dirty="0" smtClean="0"/>
              <a:t>Out-of-State Lawyer Practicing from Office in New Jersey</a:t>
            </a:r>
          </a:p>
          <a:p>
            <a:pPr lvl="0"/>
            <a:endParaRPr lang="en-US" altLang="en-US" dirty="0" smtClean="0"/>
          </a:p>
          <a:p>
            <a:pPr lvl="0"/>
            <a:r>
              <a:rPr lang="en-US" altLang="en-US" dirty="0" smtClean="0"/>
              <a:t>Lawyers Practicing From an Office in New Jersey Must be Licensed in New Jersey</a:t>
            </a:r>
          </a:p>
          <a:p>
            <a:pPr lvl="0"/>
            <a:endParaRPr lang="en-US" altLang="en-US" dirty="0" smtClean="0"/>
          </a:p>
          <a:p>
            <a:pPr lvl="0"/>
            <a:r>
              <a:rPr lang="en-US" altLang="en-US" dirty="0" smtClean="0"/>
              <a:t>“A New Jersey firm is presumed, for all purposes, to consist of lawyers who have been admitted to practice in the State of New Jersey.”  ACPE Opinion 223 (December 23, 1971).  </a:t>
            </a:r>
          </a:p>
          <a:p>
            <a:pPr lvl="0"/>
            <a:endParaRPr lang="en-US" altLang="en-US" dirty="0" smtClean="0"/>
          </a:p>
        </p:txBody>
      </p:sp>
    </p:spTree>
    <p:extLst>
      <p:ext uri="{BB962C8B-B14F-4D97-AF65-F5344CB8AC3E}">
        <p14:creationId xmlns:p14="http://schemas.microsoft.com/office/powerpoint/2010/main" val="15596861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smtClean="0">
                <a:solidFill>
                  <a:schemeClr val="accent1">
                    <a:lumMod val="50000"/>
                  </a:schemeClr>
                </a:solidFill>
              </a:rPr>
              <a:t>Out-of-State Lawyers</a:t>
            </a:r>
            <a:endParaRPr lang="en-US" dirty="0"/>
          </a:p>
        </p:txBody>
      </p:sp>
      <p:sp>
        <p:nvSpPr>
          <p:cNvPr id="4" name="Rectangle 1"/>
          <p:cNvSpPr>
            <a:spLocks noGrp="1" noChangeArrowheads="1"/>
          </p:cNvSpPr>
          <p:nvPr>
            <p:ph idx="1"/>
          </p:nvPr>
        </p:nvSpPr>
        <p:spPr/>
        <p:txBody>
          <a:bodyPr>
            <a:normAutofit lnSpcReduction="10000"/>
          </a:bodyPr>
          <a:lstStyle/>
          <a:p>
            <a:pPr lvl="0"/>
            <a:r>
              <a:rPr lang="en-US" altLang="en-US" dirty="0" smtClean="0"/>
              <a:t>A lawyer admitted only in a different jurisdiction, such as New York, may not practice law from an office in New Jersey.  </a:t>
            </a:r>
            <a:r>
              <a:rPr lang="en-US" altLang="en-US" u="sng" dirty="0" smtClean="0"/>
              <a:t>In re Jackman</a:t>
            </a:r>
            <a:r>
              <a:rPr lang="en-US" altLang="en-US" dirty="0" smtClean="0"/>
              <a:t>, 165 N.J. 580, 588 (2000) (“our public policy </a:t>
            </a:r>
            <a:r>
              <a:rPr lang="en-US" altLang="en-US" dirty="0" err="1" smtClean="0"/>
              <a:t>assur</a:t>
            </a:r>
            <a:r>
              <a:rPr lang="en-US" altLang="en-US" dirty="0" smtClean="0"/>
              <a:t>[</a:t>
            </a:r>
            <a:r>
              <a:rPr lang="en-US" altLang="en-US" dirty="0" err="1" smtClean="0"/>
              <a:t>es</a:t>
            </a:r>
            <a:r>
              <a:rPr lang="en-US" altLang="en-US" dirty="0" smtClean="0"/>
              <a:t>] the lay public that only those properly approved for bar admission in New Jersey may render legal services here”).  </a:t>
            </a:r>
          </a:p>
          <a:p>
            <a:pPr lvl="0"/>
            <a:r>
              <a:rPr lang="en-US" altLang="en-US" dirty="0" smtClean="0"/>
              <a:t>Even if a lawyer is advising clients solely on the law of a foreign jurisdiction, such as New York, the lawyer is considered to be practicing law in New Jersey if the legal services are rendered by a lawyer who has established a New Jersey office.  </a:t>
            </a:r>
            <a:r>
              <a:rPr lang="en-US" altLang="en-US" u="sng" dirty="0" smtClean="0"/>
              <a:t>Rule</a:t>
            </a:r>
            <a:r>
              <a:rPr lang="en-US" altLang="en-US" dirty="0" smtClean="0"/>
              <a:t> 1:21-1(a</a:t>
            </a:r>
            <a:r>
              <a:rPr lang="en-US" altLang="en-US" dirty="0" smtClean="0"/>
              <a:t>) (“no person shall practice law in this State unless that person is an attorney holding a plenary license to practice in this State . . . .”).  </a:t>
            </a:r>
          </a:p>
        </p:txBody>
      </p:sp>
    </p:spTree>
    <p:extLst>
      <p:ext uri="{BB962C8B-B14F-4D97-AF65-F5344CB8AC3E}">
        <p14:creationId xmlns:p14="http://schemas.microsoft.com/office/powerpoint/2010/main" val="22591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What is the Unauthorized Practice of Law?</a:t>
            </a:r>
            <a:endParaRPr lang="en-US" dirty="0">
              <a:solidFill>
                <a:schemeClr val="accent1">
                  <a:lumMod val="50000"/>
                </a:schemeClr>
              </a:solidFill>
            </a:endParaRPr>
          </a:p>
        </p:txBody>
      </p:sp>
      <p:sp>
        <p:nvSpPr>
          <p:cNvPr id="3" name="Content Placeholder 2"/>
          <p:cNvSpPr>
            <a:spLocks noGrp="1"/>
          </p:cNvSpPr>
          <p:nvPr>
            <p:ph idx="1"/>
          </p:nvPr>
        </p:nvSpPr>
        <p:spPr/>
        <p:txBody>
          <a:bodyPr/>
          <a:lstStyle/>
          <a:p>
            <a:r>
              <a:rPr lang="en-US" dirty="0" smtClean="0"/>
              <a:t>Advisory </a:t>
            </a:r>
            <a:r>
              <a:rPr lang="en-US" dirty="0"/>
              <a:t>Opinions Relating to the Unauthorized Practice of Law - </a:t>
            </a:r>
            <a:r>
              <a:rPr lang="en-US" u="sng" dirty="0"/>
              <a:t>Rule</a:t>
            </a:r>
            <a:r>
              <a:rPr lang="en-US" i="1" dirty="0"/>
              <a:t> </a:t>
            </a:r>
            <a:r>
              <a:rPr lang="en-US" dirty="0"/>
              <a:t>1:22-2(a</a:t>
            </a:r>
            <a:r>
              <a:rPr lang="en-US" dirty="0" smtClean="0"/>
              <a:t>)</a:t>
            </a:r>
          </a:p>
          <a:p>
            <a:pPr marL="0" indent="0">
              <a:buNone/>
            </a:pPr>
            <a:endParaRPr lang="en-US" dirty="0"/>
          </a:p>
          <a:p>
            <a:r>
              <a:rPr lang="en-US" dirty="0"/>
              <a:t>Two-Part Process </a:t>
            </a:r>
          </a:p>
          <a:p>
            <a:pPr lvl="0"/>
            <a:r>
              <a:rPr lang="en-US" dirty="0" smtClean="0"/>
              <a:t>is </a:t>
            </a:r>
            <a:r>
              <a:rPr lang="en-US" dirty="0"/>
              <a:t>the conduct the practice of </a:t>
            </a:r>
            <a:r>
              <a:rPr lang="en-US" dirty="0" smtClean="0"/>
              <a:t>law?</a:t>
            </a:r>
            <a:endParaRPr lang="en-US" dirty="0"/>
          </a:p>
          <a:p>
            <a:pPr lvl="0"/>
            <a:r>
              <a:rPr lang="en-US" dirty="0" smtClean="0"/>
              <a:t>if </a:t>
            </a:r>
            <a:r>
              <a:rPr lang="en-US" dirty="0"/>
              <a:t>yes, is it in the public interest to prohibit non-lawyers from engaging in the </a:t>
            </a:r>
            <a:r>
              <a:rPr lang="en-US" dirty="0" smtClean="0"/>
              <a:t>conduct?</a:t>
            </a:r>
            <a:endParaRPr lang="en-US" dirty="0"/>
          </a:p>
        </p:txBody>
      </p:sp>
    </p:spTree>
    <p:extLst>
      <p:ext uri="{BB962C8B-B14F-4D97-AF65-F5344CB8AC3E}">
        <p14:creationId xmlns:p14="http://schemas.microsoft.com/office/powerpoint/2010/main" val="18013668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smtClean="0">
                <a:solidFill>
                  <a:schemeClr val="accent1">
                    <a:lumMod val="50000"/>
                  </a:schemeClr>
                </a:solidFill>
              </a:rPr>
              <a:t>Out-of-State Lawyers</a:t>
            </a:r>
            <a:endParaRPr lang="en-US" dirty="0"/>
          </a:p>
        </p:txBody>
      </p:sp>
      <p:sp>
        <p:nvSpPr>
          <p:cNvPr id="4" name="Rectangle 1"/>
          <p:cNvSpPr>
            <a:spLocks noGrp="1" noChangeArrowheads="1"/>
          </p:cNvSpPr>
          <p:nvPr>
            <p:ph idx="1"/>
          </p:nvPr>
        </p:nvSpPr>
        <p:spPr/>
        <p:txBody>
          <a:bodyPr/>
          <a:lstStyle/>
          <a:p>
            <a:pPr lvl="0"/>
            <a:r>
              <a:rPr lang="en-US" altLang="en-US" dirty="0" smtClean="0"/>
              <a:t>“[T]he Constitution does not require that because a lawyer has been admitted to the bar of one State, he or she must be allowed to practice in another.”  </a:t>
            </a:r>
            <a:r>
              <a:rPr lang="en-US" altLang="en-US" u="sng" dirty="0" smtClean="0"/>
              <a:t>Leis v. Flynt</a:t>
            </a:r>
            <a:r>
              <a:rPr lang="en-US" altLang="en-US" dirty="0" smtClean="0"/>
              <a:t>, 439 U.S. 438, 443 (1979). </a:t>
            </a:r>
          </a:p>
        </p:txBody>
      </p:sp>
    </p:spTree>
    <p:extLst>
      <p:ext uri="{BB962C8B-B14F-4D97-AF65-F5344CB8AC3E}">
        <p14:creationId xmlns:p14="http://schemas.microsoft.com/office/powerpoint/2010/main" val="20784344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Out-of-State Lawyers</a:t>
            </a:r>
            <a:endParaRPr lang="en-US" dirty="0"/>
          </a:p>
        </p:txBody>
      </p:sp>
      <p:sp>
        <p:nvSpPr>
          <p:cNvPr id="3" name="Content Placeholder 2"/>
          <p:cNvSpPr>
            <a:spLocks noGrp="1"/>
          </p:cNvSpPr>
          <p:nvPr>
            <p:ph idx="1"/>
          </p:nvPr>
        </p:nvSpPr>
        <p:spPr/>
        <p:txBody>
          <a:bodyPr>
            <a:normAutofit fontScale="92500" lnSpcReduction="20000"/>
          </a:bodyPr>
          <a:lstStyle/>
          <a:p>
            <a:r>
              <a:rPr lang="en-US" dirty="0"/>
              <a:t>New Jersey Office of Multi-State Firms Must be Staffed Only by New Jersey Licensed Lawyers</a:t>
            </a:r>
          </a:p>
          <a:p>
            <a:pPr marL="0" indent="0">
              <a:buNone/>
            </a:pPr>
            <a:endParaRPr lang="en-US" dirty="0"/>
          </a:p>
          <a:p>
            <a:r>
              <a:rPr lang="en-US" dirty="0"/>
              <a:t>“[O]</a:t>
            </a:r>
            <a:r>
              <a:rPr lang="en-US" dirty="0" err="1"/>
              <a:t>ut</a:t>
            </a:r>
            <a:r>
              <a:rPr lang="en-US" dirty="0"/>
              <a:t>-of-state lawyers who have not been admitted to the bar here in accordance with the rules of our Supreme Court are not authorized to conduct a practice in New Jersey, either on their own or through the subterfuge of New Jersey-licensed ‘associates’ who are little more than names on a letterhead. . . .  ‘The rule is not a ‘protectionist’ measure, but rather a measure rationally related to the legitimate state concern of preventing deception.’”  ACPE Opinion 550 (January 24, 1985) (quoting </a:t>
            </a:r>
            <a:r>
              <a:rPr lang="en-US" u="sng" dirty="0"/>
              <a:t>In re Professional Ethics Advisory Committee Opinion 475</a:t>
            </a:r>
            <a:r>
              <a:rPr lang="en-US" dirty="0"/>
              <a:t>, 89 N.J. 74, 91, app. </a:t>
            </a:r>
            <a:r>
              <a:rPr lang="en-US" dirty="0" err="1"/>
              <a:t>dism</a:t>
            </a:r>
            <a:r>
              <a:rPr lang="en-US" dirty="0"/>
              <a:t>. sub nom. </a:t>
            </a:r>
            <a:r>
              <a:rPr lang="en-US" u="sng" dirty="0"/>
              <a:t>Jacoby &amp; Meyers v. Supreme Court of New Jersey</a:t>
            </a:r>
            <a:r>
              <a:rPr lang="en-US" dirty="0"/>
              <a:t>, 459 U.S. 962 (1982)).</a:t>
            </a:r>
          </a:p>
        </p:txBody>
      </p:sp>
    </p:spTree>
    <p:extLst>
      <p:ext uri="{BB962C8B-B14F-4D97-AF65-F5344CB8AC3E}">
        <p14:creationId xmlns:p14="http://schemas.microsoft.com/office/powerpoint/2010/main" val="17186804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smtClean="0">
                <a:solidFill>
                  <a:schemeClr val="accent1">
                    <a:lumMod val="50000"/>
                  </a:schemeClr>
                </a:solidFill>
              </a:rPr>
              <a:t>Out-of-State Lawyers</a:t>
            </a:r>
            <a:endParaRPr lang="en-US" dirty="0"/>
          </a:p>
        </p:txBody>
      </p:sp>
      <p:sp>
        <p:nvSpPr>
          <p:cNvPr id="4" name="Rectangle 1"/>
          <p:cNvSpPr>
            <a:spLocks noGrp="1" noChangeArrowheads="1"/>
          </p:cNvSpPr>
          <p:nvPr>
            <p:ph idx="1"/>
          </p:nvPr>
        </p:nvSpPr>
        <p:spPr/>
        <p:txBody>
          <a:bodyPr>
            <a:normAutofit fontScale="92500" lnSpcReduction="10000"/>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dirty="0" smtClean="0"/>
              <a:t> “Opening an office in New Jersey does not grant a license to practice law in this State to the entire legal staff of the out-of-state law firm – each attorney must be individually licensed to practice law in New Jersey.”  UPL Opinion 33 (July 13, 1998), modified (as to certain bond transactions) </a:t>
            </a:r>
            <a:r>
              <a:rPr lang="en-US" altLang="en-US" u="sng" dirty="0" smtClean="0"/>
              <a:t>In re Opinion 33</a:t>
            </a:r>
            <a:r>
              <a:rPr lang="en-US" altLang="en-US" dirty="0" smtClean="0"/>
              <a:t>, 160 N.J. 63 (1999) </a:t>
            </a:r>
          </a:p>
          <a:p>
            <a:pPr lvl="0" indent="0">
              <a:buNone/>
            </a:pPr>
            <a:endParaRPr lang="en-US" altLang="en-US" dirty="0" smtClean="0"/>
          </a:p>
          <a:p>
            <a:pPr lvl="0"/>
            <a:r>
              <a:rPr lang="en-US" altLang="en-US" u="sng" dirty="0" smtClean="0"/>
              <a:t>Model RPC</a:t>
            </a:r>
            <a:r>
              <a:rPr lang="en-US" altLang="en-US" dirty="0" smtClean="0"/>
              <a:t> 5.5(b)(1): “A lawyer who is not admitted to practice in this jurisdiction shall not . . . establish an office or other systematic and continuous presence in this jurisdiction for the practice of law.”  While New Jersey has not adopted this language in its </a:t>
            </a:r>
            <a:r>
              <a:rPr lang="en-US" altLang="en-US" u="sng" dirty="0" smtClean="0"/>
              <a:t>Rule of Professional Conduct</a:t>
            </a:r>
            <a:r>
              <a:rPr lang="en-US" altLang="en-US" dirty="0" smtClean="0"/>
              <a:t> 5.5, the prohibition already is set forth in the Advisory Opinions and </a:t>
            </a:r>
            <a:r>
              <a:rPr lang="en-US" altLang="en-US" u="sng" dirty="0" smtClean="0"/>
              <a:t>Jackman</a:t>
            </a:r>
            <a:r>
              <a:rPr lang="en-US" altLang="en-US" dirty="0" smtClean="0"/>
              <a:t> case.  </a:t>
            </a:r>
          </a:p>
        </p:txBody>
      </p:sp>
    </p:spTree>
    <p:extLst>
      <p:ext uri="{BB962C8B-B14F-4D97-AF65-F5344CB8AC3E}">
        <p14:creationId xmlns:p14="http://schemas.microsoft.com/office/powerpoint/2010/main" val="19435708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Out-of-State Lawyers</a:t>
            </a:r>
            <a:endParaRPr lang="en-US" dirty="0"/>
          </a:p>
        </p:txBody>
      </p:sp>
      <p:sp>
        <p:nvSpPr>
          <p:cNvPr id="3" name="Content Placeholder 2"/>
          <p:cNvSpPr>
            <a:spLocks noGrp="1"/>
          </p:cNvSpPr>
          <p:nvPr>
            <p:ph idx="1"/>
          </p:nvPr>
        </p:nvSpPr>
        <p:spPr/>
        <p:txBody>
          <a:bodyPr>
            <a:normAutofit fontScale="92500" lnSpcReduction="20000"/>
          </a:bodyPr>
          <a:lstStyle/>
          <a:p>
            <a:r>
              <a:rPr lang="en-US" dirty="0"/>
              <a:t>Out-of-State Lawyer Practicing Solely Federal Law</a:t>
            </a:r>
          </a:p>
          <a:p>
            <a:pPr marL="0" indent="0">
              <a:buNone/>
            </a:pPr>
            <a:r>
              <a:rPr lang="en-US" dirty="0"/>
              <a:t> </a:t>
            </a:r>
          </a:p>
          <a:p>
            <a:r>
              <a:rPr lang="en-US" i="1" dirty="0"/>
              <a:t>Model Rule of Professional Conduct</a:t>
            </a:r>
            <a:r>
              <a:rPr lang="en-US" dirty="0"/>
              <a:t> 5.5(d)(2): “A lawyer admitted in another United States jurisdiction, and not disbarred or suspended from practice in any jurisdiction, may provide legal services in this jurisdiction that: . . . (2) are services that the lawyer is authorized to provide by federal law or other law of this jurisdiction.”  </a:t>
            </a:r>
          </a:p>
          <a:p>
            <a:pPr marL="0" indent="0">
              <a:buNone/>
            </a:pPr>
            <a:r>
              <a:rPr lang="en-US" dirty="0"/>
              <a:t> </a:t>
            </a:r>
          </a:p>
          <a:p>
            <a:r>
              <a:rPr lang="en-US" i="1" dirty="0"/>
              <a:t>Model RPC</a:t>
            </a:r>
            <a:r>
              <a:rPr lang="en-US" dirty="0"/>
              <a:t> 5.5(d)(2) has been interpreted to permit an out-of-state lawyer to open an office in-state for the practice of federal law.  G. Hazard, Jr., W. </a:t>
            </a:r>
            <a:r>
              <a:rPr lang="en-US" dirty="0" err="1"/>
              <a:t>Hodes</a:t>
            </a:r>
            <a:r>
              <a:rPr lang="en-US" dirty="0"/>
              <a:t>, P. Jarvis, </a:t>
            </a:r>
            <a:r>
              <a:rPr lang="en-US" i="1" dirty="0"/>
              <a:t>The Law of Lawyering</a:t>
            </a:r>
            <a:r>
              <a:rPr lang="en-US" dirty="0"/>
              <a:t> (3d ed.) Section 46.10, page 46-30 (2010).  </a:t>
            </a:r>
          </a:p>
          <a:p>
            <a:endParaRPr lang="en-US" dirty="0"/>
          </a:p>
        </p:txBody>
      </p:sp>
    </p:spTree>
    <p:extLst>
      <p:ext uri="{BB962C8B-B14F-4D97-AF65-F5344CB8AC3E}">
        <p14:creationId xmlns:p14="http://schemas.microsoft.com/office/powerpoint/2010/main" val="32015688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smtClean="0">
                <a:solidFill>
                  <a:schemeClr val="accent1">
                    <a:lumMod val="50000"/>
                  </a:schemeClr>
                </a:solidFill>
              </a:rPr>
              <a:t>Out-of-State Lawyers</a:t>
            </a:r>
            <a:endParaRPr lang="en-US" dirty="0"/>
          </a:p>
        </p:txBody>
      </p:sp>
      <p:sp>
        <p:nvSpPr>
          <p:cNvPr id="4" name="Rectangle 1"/>
          <p:cNvSpPr>
            <a:spLocks noGrp="1" noChangeArrowheads="1"/>
          </p:cNvSpPr>
          <p:nvPr>
            <p:ph idx="1"/>
          </p:nvPr>
        </p:nvSpPr>
        <p:spPr/>
        <p:txBody>
          <a:bodyPr>
            <a:normAutofit fontScale="85000" lnSpcReduction="20000"/>
          </a:bodyPr>
          <a:lstStyle/>
          <a:p>
            <a:pPr lvl="0"/>
            <a:r>
              <a:rPr lang="en-US" altLang="en-US" dirty="0" smtClean="0"/>
              <a:t>The “federal practice exception” is supported by the Restatement of the Law (Third), American Law Institute Section 3, page 24 (2000): “A lawyer currently admitted to practice in a jurisdiction may provide legal services to a client . . . (2) before a tribunal or administrative agency of . . . the federal government in compliance with requirements for temporary or regular admission to practice before that tribunal or agency; and (3) at a place within a jurisdiction in which the lawyer is not admitted to the extent that the lawyer’s activities arise out of or are otherwise reasonably related to the lawyer’s practice under Subsection . . . (2).”  </a:t>
            </a:r>
          </a:p>
          <a:p>
            <a:pPr lvl="0"/>
            <a:r>
              <a:rPr lang="en-US" altLang="en-US" dirty="0" smtClean="0"/>
              <a:t>UPL Opinion 44 (2008) grants a limited “federal (immigration) practice exception” -- but the out-of-state lawyer must be associated with a New Jersey admitted lawyer because immigration practice often involves corollary State law practice (criminal, family)</a:t>
            </a:r>
          </a:p>
          <a:p>
            <a:pPr lvl="0"/>
            <a:r>
              <a:rPr lang="en-US" altLang="en-US" dirty="0" smtClean="0"/>
              <a:t>New Jersey does not currently require out-of-state lawyers practicing federal law from offices in New Jersey to register as multi-jurisdictional practitioners; New Jersey has not adopted Model Rule of Professional Conduct 5.5(d)(2).</a:t>
            </a:r>
          </a:p>
        </p:txBody>
      </p:sp>
    </p:spTree>
    <p:extLst>
      <p:ext uri="{BB962C8B-B14F-4D97-AF65-F5344CB8AC3E}">
        <p14:creationId xmlns:p14="http://schemas.microsoft.com/office/powerpoint/2010/main" val="23774736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Most Pernicious UPL Committee Grievances</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a:bodyPr>
          <a:lstStyle/>
          <a:p>
            <a:pPr lvl="0"/>
            <a:r>
              <a:rPr lang="en-US" dirty="0" err="1" smtClean="0"/>
              <a:t>notarios</a:t>
            </a:r>
            <a:r>
              <a:rPr lang="en-US" dirty="0" smtClean="0"/>
              <a:t> </a:t>
            </a:r>
            <a:r>
              <a:rPr lang="en-US" dirty="0"/>
              <a:t>&amp; immigration </a:t>
            </a:r>
            <a:r>
              <a:rPr lang="en-US" dirty="0" smtClean="0"/>
              <a:t>practitioners</a:t>
            </a:r>
            <a:r>
              <a:rPr lang="en-US" dirty="0"/>
              <a:t> </a:t>
            </a:r>
          </a:p>
          <a:p>
            <a:pPr lvl="0"/>
            <a:r>
              <a:rPr lang="en-US" dirty="0"/>
              <a:t>Internet paralegals and “document </a:t>
            </a:r>
            <a:r>
              <a:rPr lang="en-US" dirty="0" smtClean="0"/>
              <a:t>doctors”</a:t>
            </a:r>
          </a:p>
          <a:p>
            <a:pPr lvl="0"/>
            <a:r>
              <a:rPr lang="en-US" dirty="0" smtClean="0"/>
              <a:t>do-it-yourself </a:t>
            </a:r>
            <a:r>
              <a:rPr lang="en-US" dirty="0"/>
              <a:t>store </a:t>
            </a:r>
            <a:r>
              <a:rPr lang="en-US" dirty="0" smtClean="0"/>
              <a:t>fronts</a:t>
            </a:r>
          </a:p>
          <a:p>
            <a:pPr lvl="0"/>
            <a:r>
              <a:rPr lang="en-US" dirty="0" smtClean="0"/>
              <a:t>out-of-state </a:t>
            </a:r>
            <a:r>
              <a:rPr lang="en-US" dirty="0"/>
              <a:t>lawyers offering mortgage modification</a:t>
            </a:r>
          </a:p>
          <a:p>
            <a:r>
              <a:rPr lang="en-US" dirty="0" smtClean="0"/>
              <a:t>debtors</a:t>
            </a:r>
            <a:r>
              <a:rPr lang="en-US" dirty="0"/>
              <a:t>’ lawyers in “national” law </a:t>
            </a:r>
            <a:r>
              <a:rPr lang="en-US" dirty="0" smtClean="0"/>
              <a:t>firms</a:t>
            </a:r>
          </a:p>
          <a:p>
            <a:r>
              <a:rPr lang="en-US" dirty="0" smtClean="0"/>
              <a:t>property </a:t>
            </a:r>
            <a:r>
              <a:rPr lang="en-US" dirty="0"/>
              <a:t>tax </a:t>
            </a:r>
            <a:r>
              <a:rPr lang="en-US" dirty="0" smtClean="0"/>
              <a:t>consultants</a:t>
            </a:r>
          </a:p>
          <a:p>
            <a:r>
              <a:rPr lang="en-US" dirty="0" smtClean="0"/>
              <a:t>out-of-state </a:t>
            </a:r>
            <a:r>
              <a:rPr lang="en-US" dirty="0"/>
              <a:t>lawyers with out-of-state clients in NJ real estate matters</a:t>
            </a:r>
          </a:p>
        </p:txBody>
      </p:sp>
    </p:spTree>
    <p:extLst>
      <p:ext uri="{BB962C8B-B14F-4D97-AF65-F5344CB8AC3E}">
        <p14:creationId xmlns:p14="http://schemas.microsoft.com/office/powerpoint/2010/main" val="262489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The Public Interest</a:t>
            </a:r>
            <a:endParaRPr lang="en-US" dirty="0">
              <a:solidFill>
                <a:schemeClr val="accent1">
                  <a:lumMod val="50000"/>
                </a:schemeClr>
              </a:solidFill>
            </a:endParaRPr>
          </a:p>
        </p:txBody>
      </p:sp>
      <p:sp>
        <p:nvSpPr>
          <p:cNvPr id="3" name="Content Placeholder 2"/>
          <p:cNvSpPr>
            <a:spLocks noGrp="1"/>
          </p:cNvSpPr>
          <p:nvPr>
            <p:ph idx="1"/>
          </p:nvPr>
        </p:nvSpPr>
        <p:spPr/>
        <p:txBody>
          <a:bodyPr/>
          <a:lstStyle/>
          <a:p>
            <a:r>
              <a:rPr lang="en-US" dirty="0"/>
              <a:t>“The question of what constitutes the unauthorized practice of law involves more than an academic analysis of the function of lawyers, more than a determination of what they are uniquely qualified to do.  It also involves a determination of whether non-lawyers should be allowed, in the public interest, to engage in activities that may constitute the practice of law.”  </a:t>
            </a:r>
            <a:r>
              <a:rPr lang="en-US" u="sng" dirty="0"/>
              <a:t>In re Opinion No. 26 of the Committee on the Unauthorized Practice of Law</a:t>
            </a:r>
            <a:r>
              <a:rPr lang="en-US" dirty="0"/>
              <a:t>, 139 N.J. 323, 327 (1995).  </a:t>
            </a:r>
          </a:p>
        </p:txBody>
      </p:sp>
    </p:spTree>
    <p:extLst>
      <p:ext uri="{BB962C8B-B14F-4D97-AF65-F5344CB8AC3E}">
        <p14:creationId xmlns:p14="http://schemas.microsoft.com/office/powerpoint/2010/main" val="2535715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smtClean="0">
                <a:solidFill>
                  <a:schemeClr val="accent1">
                    <a:lumMod val="50000"/>
                  </a:schemeClr>
                </a:solidFill>
              </a:rPr>
              <a:t>Overlap of Professional Disciplines</a:t>
            </a:r>
            <a:endParaRPr lang="en-US" dirty="0">
              <a:solidFill>
                <a:schemeClr val="accent1">
                  <a:lumMod val="50000"/>
                </a:schemeClr>
              </a:solidFill>
            </a:endParaRPr>
          </a:p>
        </p:txBody>
      </p:sp>
      <p:sp>
        <p:nvSpPr>
          <p:cNvPr id="4" name="Rectangle 1"/>
          <p:cNvSpPr>
            <a:spLocks noGrp="1" noChangeArrowheads="1"/>
          </p:cNvSpPr>
          <p:nvPr>
            <p:ph idx="1"/>
          </p:nvPr>
        </p:nvSpPr>
        <p:spPr/>
        <p:txBody>
          <a:bodyPr/>
          <a:lstStyle/>
          <a:p>
            <a:pPr lvl="0"/>
            <a:r>
              <a:rPr lang="en-US" altLang="en-US" dirty="0" smtClean="0"/>
              <a:t>“[I]n cases involving an overlap of professional disciplines we must try to avoid arbitrary classifications and focus instead on the public’s realistic need for protection and regulation.”  </a:t>
            </a:r>
            <a:r>
              <a:rPr lang="en-US" altLang="en-US" u="sng" dirty="0" smtClean="0"/>
              <a:t>In re Application of New Jersey Society of CPAs</a:t>
            </a:r>
            <a:r>
              <a:rPr lang="en-US" altLang="en-US" dirty="0" smtClean="0"/>
              <a:t>, 102 N.J. 231, 237 (1986). </a:t>
            </a:r>
          </a:p>
        </p:txBody>
      </p:sp>
    </p:spTree>
    <p:extLst>
      <p:ext uri="{BB962C8B-B14F-4D97-AF65-F5344CB8AC3E}">
        <p14:creationId xmlns:p14="http://schemas.microsoft.com/office/powerpoint/2010/main" val="454138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Activities That Are the Practice of Law Providing Legal Advice</a:t>
            </a:r>
            <a:endParaRPr lang="en-US" dirty="0">
              <a:solidFill>
                <a:schemeClr val="accent1">
                  <a:lumMod val="50000"/>
                </a:schemeClr>
              </a:solidFill>
            </a:endParaRPr>
          </a:p>
        </p:txBody>
      </p:sp>
      <p:sp>
        <p:nvSpPr>
          <p:cNvPr id="3" name="Content Placeholder 2"/>
          <p:cNvSpPr>
            <a:spLocks noGrp="1"/>
          </p:cNvSpPr>
          <p:nvPr>
            <p:ph idx="1"/>
          </p:nvPr>
        </p:nvSpPr>
        <p:spPr/>
        <p:txBody>
          <a:bodyPr/>
          <a:lstStyle/>
          <a:p>
            <a:pPr marL="0" indent="0">
              <a:buNone/>
            </a:pPr>
            <a:endParaRPr lang="en-US" dirty="0"/>
          </a:p>
          <a:p>
            <a:r>
              <a:rPr lang="en-US" dirty="0"/>
              <a:t>Providing legal advice – Applying facts to the law</a:t>
            </a:r>
          </a:p>
          <a:p>
            <a:pPr marL="0" indent="0">
              <a:buNone/>
            </a:pPr>
            <a:r>
              <a:rPr lang="en-US" dirty="0"/>
              <a:t> </a:t>
            </a:r>
          </a:p>
          <a:p>
            <a:r>
              <a:rPr lang="en-US" dirty="0"/>
              <a:t>“[A]</a:t>
            </a:r>
            <a:r>
              <a:rPr lang="en-US" dirty="0" err="1"/>
              <a:t>ll</a:t>
            </a:r>
            <a:r>
              <a:rPr lang="en-US" dirty="0"/>
              <a:t> advice to clients, and all actions taken for them in matters connected with the law, constitute the practice of law.”  </a:t>
            </a:r>
            <a:r>
              <a:rPr lang="en-US" u="sng" dirty="0" err="1"/>
              <a:t>Appell</a:t>
            </a:r>
            <a:r>
              <a:rPr lang="en-US" u="sng" dirty="0"/>
              <a:t> v. Reiner</a:t>
            </a:r>
            <a:r>
              <a:rPr lang="en-US" dirty="0"/>
              <a:t>, 81 N.J. Super.</a:t>
            </a:r>
            <a:r>
              <a:rPr lang="en-US" i="1" dirty="0"/>
              <a:t> </a:t>
            </a:r>
            <a:r>
              <a:rPr lang="en-US" dirty="0"/>
              <a:t>229, 336 (Ch. Div. 1963), </a:t>
            </a:r>
            <a:r>
              <a:rPr lang="en-US" dirty="0" err="1"/>
              <a:t>rev’d</a:t>
            </a:r>
            <a:r>
              <a:rPr lang="en-US" dirty="0"/>
              <a:t> on other grounds, 43 N.J.</a:t>
            </a:r>
            <a:r>
              <a:rPr lang="en-US" i="1" dirty="0"/>
              <a:t> </a:t>
            </a:r>
            <a:r>
              <a:rPr lang="en-US" dirty="0"/>
              <a:t>313 (1964) </a:t>
            </a:r>
          </a:p>
        </p:txBody>
      </p:sp>
    </p:spTree>
    <p:extLst>
      <p:ext uri="{BB962C8B-B14F-4D97-AF65-F5344CB8AC3E}">
        <p14:creationId xmlns:p14="http://schemas.microsoft.com/office/powerpoint/2010/main" val="1575680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Activities That Are the Practice of Law Providing Legal Advice</a:t>
            </a:r>
            <a:endParaRPr lang="en-US" dirty="0"/>
          </a:p>
        </p:txBody>
      </p:sp>
      <p:sp>
        <p:nvSpPr>
          <p:cNvPr id="3" name="Content Placeholder 2"/>
          <p:cNvSpPr>
            <a:spLocks noGrp="1"/>
          </p:cNvSpPr>
          <p:nvPr>
            <p:ph idx="1"/>
          </p:nvPr>
        </p:nvSpPr>
        <p:spPr/>
        <p:txBody>
          <a:bodyPr/>
          <a:lstStyle/>
          <a:p>
            <a:r>
              <a:rPr lang="en-US" dirty="0"/>
              <a:t>Determining that a claimant is entitled or eligible to receive compensation for injuries or interpreting and applying a statute of limitations is the practice of law.  UPL Committee Opinion 32 (April 27, 1998)</a:t>
            </a:r>
          </a:p>
          <a:p>
            <a:pPr marL="0" indent="0">
              <a:buNone/>
            </a:pPr>
            <a:endParaRPr lang="en-US" dirty="0"/>
          </a:p>
          <a:p>
            <a:r>
              <a:rPr lang="en-US" dirty="0"/>
              <a:t>Providing information to customers of “debt resolution” service about potential defenses to a collection suit is “rendering legal advice to litigants.”  UPL Committee Opinion 36 (January 15, 2001)</a:t>
            </a:r>
          </a:p>
          <a:p>
            <a:endParaRPr lang="en-US" dirty="0"/>
          </a:p>
        </p:txBody>
      </p:sp>
    </p:spTree>
    <p:extLst>
      <p:ext uri="{BB962C8B-B14F-4D97-AF65-F5344CB8AC3E}">
        <p14:creationId xmlns:p14="http://schemas.microsoft.com/office/powerpoint/2010/main" val="1614828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Activities That Are the Practice of Law – Representing Another Person</a:t>
            </a:r>
            <a:endParaRPr lang="en-US" dirty="0"/>
          </a:p>
        </p:txBody>
      </p:sp>
      <p:sp>
        <p:nvSpPr>
          <p:cNvPr id="3" name="Content Placeholder 2"/>
          <p:cNvSpPr>
            <a:spLocks noGrp="1"/>
          </p:cNvSpPr>
          <p:nvPr>
            <p:ph idx="1"/>
          </p:nvPr>
        </p:nvSpPr>
        <p:spPr/>
        <p:txBody>
          <a:bodyPr/>
          <a:lstStyle/>
          <a:p>
            <a:r>
              <a:rPr lang="en-US" dirty="0" smtClean="0"/>
              <a:t>Representing </a:t>
            </a:r>
            <a:r>
              <a:rPr lang="en-US" dirty="0"/>
              <a:t>another person in court or in a quasi-judicial forum (including planning or zoning boards, ethics committees, etc.) is practice of law.  </a:t>
            </a:r>
            <a:r>
              <a:rPr lang="en-US" u="sng" dirty="0"/>
              <a:t>Rule</a:t>
            </a:r>
            <a:r>
              <a:rPr lang="en-US" i="1" dirty="0"/>
              <a:t> </a:t>
            </a:r>
            <a:r>
              <a:rPr lang="en-US" dirty="0"/>
              <a:t>1:21-1(b); UPL Committee Opinion 21 </a:t>
            </a:r>
          </a:p>
          <a:p>
            <a:pPr marL="0" indent="0">
              <a:buNone/>
            </a:pPr>
            <a:r>
              <a:rPr lang="en-US" dirty="0"/>
              <a:t> </a:t>
            </a:r>
          </a:p>
          <a:p>
            <a:r>
              <a:rPr lang="en-US" dirty="0" smtClean="0"/>
              <a:t>UPL Committee Opinion 50 (2013) - a </a:t>
            </a:r>
            <a:r>
              <a:rPr lang="en-US" dirty="0" err="1" smtClean="0"/>
              <a:t>nonlawyer</a:t>
            </a:r>
            <a:r>
              <a:rPr lang="en-US" dirty="0" smtClean="0"/>
              <a:t> holding a power of attorney is not authorized to act as a lawyer licensed in the State of New Jersey.  A power of attorney does not permit a </a:t>
            </a:r>
            <a:r>
              <a:rPr lang="en-US" dirty="0" err="1" smtClean="0"/>
              <a:t>nonlawyer</a:t>
            </a:r>
            <a:r>
              <a:rPr lang="en-US" dirty="0" smtClean="0"/>
              <a:t> to provide legal services or advice, or to represent the principal in any judicial or quasi-judicial forum.</a:t>
            </a:r>
          </a:p>
          <a:p>
            <a:endParaRPr lang="en-US" dirty="0"/>
          </a:p>
        </p:txBody>
      </p:sp>
    </p:spTree>
    <p:extLst>
      <p:ext uri="{BB962C8B-B14F-4D97-AF65-F5344CB8AC3E}">
        <p14:creationId xmlns:p14="http://schemas.microsoft.com/office/powerpoint/2010/main" val="149362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50000"/>
                  </a:schemeClr>
                </a:solidFill>
              </a:rPr>
              <a:t>Activities That Are the Practice of Law – Representing Another Person</a:t>
            </a:r>
            <a:endParaRPr lang="en-US" dirty="0"/>
          </a:p>
        </p:txBody>
      </p:sp>
      <p:sp>
        <p:nvSpPr>
          <p:cNvPr id="3" name="Content Placeholder 2"/>
          <p:cNvSpPr>
            <a:spLocks noGrp="1"/>
          </p:cNvSpPr>
          <p:nvPr>
            <p:ph idx="1"/>
          </p:nvPr>
        </p:nvSpPr>
        <p:spPr/>
        <p:txBody>
          <a:bodyPr>
            <a:normAutofit/>
          </a:bodyPr>
          <a:lstStyle/>
          <a:p>
            <a:r>
              <a:rPr lang="en-US" dirty="0"/>
              <a:t>Arbitrations</a:t>
            </a:r>
          </a:p>
          <a:p>
            <a:r>
              <a:rPr lang="en-US" dirty="0"/>
              <a:t>Representing a party in an arbitration or mediation is the practice of law.  UPL Opinion 43 (2007); </a:t>
            </a:r>
            <a:r>
              <a:rPr lang="en-US" u="sng" dirty="0"/>
              <a:t>RPC</a:t>
            </a:r>
            <a:r>
              <a:rPr lang="en-US" i="1" dirty="0"/>
              <a:t> </a:t>
            </a:r>
            <a:r>
              <a:rPr lang="en-US" dirty="0"/>
              <a:t>5.5(b)(3)(ii)</a:t>
            </a:r>
          </a:p>
          <a:p>
            <a:endParaRPr lang="en-US" dirty="0"/>
          </a:p>
          <a:p>
            <a:pPr marL="0" indent="0">
              <a:buNone/>
            </a:pPr>
            <a:r>
              <a:rPr lang="en-US" dirty="0"/>
              <a:t> </a:t>
            </a:r>
          </a:p>
        </p:txBody>
      </p:sp>
    </p:spTree>
    <p:extLst>
      <p:ext uri="{BB962C8B-B14F-4D97-AF65-F5344CB8AC3E}">
        <p14:creationId xmlns:p14="http://schemas.microsoft.com/office/powerpoint/2010/main" val="10150983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2830</Words>
  <Application>Microsoft Office PowerPoint</Application>
  <PresentationFormat>Widescreen</PresentationFormat>
  <Paragraphs>166</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Calibri Light</vt:lpstr>
      <vt:lpstr>Office Theme</vt:lpstr>
      <vt:lpstr>  Do I Need a License for That?  Tips From the Supreme Court Committee on the Unauthorized Practice of Law</vt:lpstr>
      <vt:lpstr>What is the Practice of Law? Functional Definition</vt:lpstr>
      <vt:lpstr>What is the Unauthorized Practice of Law?</vt:lpstr>
      <vt:lpstr>The Public Interest</vt:lpstr>
      <vt:lpstr>Overlap of Professional Disciplines</vt:lpstr>
      <vt:lpstr>Activities That Are the Practice of Law Providing Legal Advice</vt:lpstr>
      <vt:lpstr>Activities That Are the Practice of Law Providing Legal Advice</vt:lpstr>
      <vt:lpstr>Activities That Are the Practice of Law – Representing Another Person</vt:lpstr>
      <vt:lpstr>Activities That Are the Practice of Law – Representing Another Person</vt:lpstr>
      <vt:lpstr>Doing Preliminary Work in Legal Matter</vt:lpstr>
      <vt:lpstr>Debt Collection - Threatening Legal Action</vt:lpstr>
      <vt:lpstr>Administrative Contested Cases or Agency Matters</vt:lpstr>
      <vt:lpstr>Negotiating Terms of Legal Document</vt:lpstr>
      <vt:lpstr>Preparing legal documents</vt:lpstr>
      <vt:lpstr>Preparing Legal Documents</vt:lpstr>
      <vt:lpstr>Preparing Legal Documents</vt:lpstr>
      <vt:lpstr>NJ Inheritance Tax Returns</vt:lpstr>
      <vt:lpstr>Medicaid Application Assistors</vt:lpstr>
      <vt:lpstr>Do-It-Yourself Legal Kits</vt:lpstr>
      <vt:lpstr>Other Activities</vt:lpstr>
      <vt:lpstr>Paralegals</vt:lpstr>
      <vt:lpstr>What is Not the Practice (or Unauthorized Practice) of Law?</vt:lpstr>
      <vt:lpstr>What is Not the Practice (or Unauthorized Practice) of Law?</vt:lpstr>
      <vt:lpstr>What is Not the Practice (or Unauthorized Practice) of Law?</vt:lpstr>
      <vt:lpstr>Out-of-State Lawyers</vt:lpstr>
      <vt:lpstr>Multi-Jurisdictional Practitioners</vt:lpstr>
      <vt:lpstr>Multi-Jurisdictional Practitioners</vt:lpstr>
      <vt:lpstr>Out-of-State Lawyers</vt:lpstr>
      <vt:lpstr>Out-of-State Lawyers</vt:lpstr>
      <vt:lpstr>Out-of-State Lawyers</vt:lpstr>
      <vt:lpstr>Out-of-State Lawyers</vt:lpstr>
      <vt:lpstr>Out-of-State Lawyers</vt:lpstr>
      <vt:lpstr>Out-of-State Lawyers</vt:lpstr>
      <vt:lpstr>Out-of-State Lawyers</vt:lpstr>
      <vt:lpstr>Most Pernicious UPL Committee Grievances</vt:lpstr>
    </vt:vector>
  </TitlesOfParts>
  <Company>State of NJ - Judiciary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I Need a License for That?  Tips From the Supreme Court Committee on the Unauthorized Practice of Law</dc:title>
  <dc:creator>Carol Johnston</dc:creator>
  <cp:lastModifiedBy>Carol Johnston</cp:lastModifiedBy>
  <cp:revision>9</cp:revision>
  <dcterms:created xsi:type="dcterms:W3CDTF">2018-06-26T15:41:41Z</dcterms:created>
  <dcterms:modified xsi:type="dcterms:W3CDTF">2018-09-13T16:10:46Z</dcterms:modified>
</cp:coreProperties>
</file>