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letter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5">
          <p15:clr>
            <a:srgbClr val="A4A3A4"/>
          </p15:clr>
        </p15:guide>
        <p15:guide id="2" orient="horz" pos="3131">
          <p15:clr>
            <a:srgbClr val="A4A3A4"/>
          </p15:clr>
        </p15:guide>
        <p15:guide id="3" orient="horz" pos="4062">
          <p15:clr>
            <a:srgbClr val="A4A3A4"/>
          </p15:clr>
        </p15:guide>
        <p15:guide id="4" orient="horz" pos="3501">
          <p15:clr>
            <a:srgbClr val="A4A3A4"/>
          </p15:clr>
        </p15:guide>
        <p15:guide id="5" orient="horz" pos="909">
          <p15:clr>
            <a:srgbClr val="A4A3A4"/>
          </p15:clr>
        </p15:guide>
        <p15:guide id="6" orient="horz" pos="5315">
          <p15:clr>
            <a:srgbClr val="A4A3A4"/>
          </p15:clr>
        </p15:guide>
        <p15:guide id="7" orient="horz" pos="245">
          <p15:clr>
            <a:srgbClr val="A4A3A4"/>
          </p15:clr>
        </p15:guide>
        <p15:guide id="8" pos="4188">
          <p15:clr>
            <a:srgbClr val="A4A3A4"/>
          </p15:clr>
        </p15:guide>
        <p15:guide id="9" pos="2208">
          <p15:clr>
            <a:srgbClr val="A4A3A4"/>
          </p15:clr>
        </p15:guide>
        <p15:guide id="10" pos="2120">
          <p15:clr>
            <a:srgbClr val="A4A3A4"/>
          </p15:clr>
        </p15:guide>
        <p15:guide id="11" pos="13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4996E"/>
    <a:srgbClr val="CF6900"/>
    <a:srgbClr val="8F6678"/>
    <a:srgbClr val="B3C0BE"/>
    <a:srgbClr val="BCC3A9"/>
    <a:srgbClr val="ADC1CE"/>
    <a:srgbClr val="B1B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 snapToGrid="0" showGuides="1">
      <p:cViewPr varScale="1">
        <p:scale>
          <a:sx n="47" d="100"/>
          <a:sy n="47" d="100"/>
        </p:scale>
        <p:origin x="2172" y="48"/>
      </p:cViewPr>
      <p:guideLst>
        <p:guide orient="horz" pos="2235"/>
        <p:guide orient="horz" pos="3131"/>
        <p:guide orient="horz" pos="4062"/>
        <p:guide orient="horz" pos="3501"/>
        <p:guide orient="horz" pos="909"/>
        <p:guide orient="horz" pos="5315"/>
        <p:guide orient="horz" pos="245"/>
        <p:guide pos="4188"/>
        <p:guide pos="2208"/>
        <p:guide pos="2120"/>
        <p:guide pos="13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1" tIns="46580" rIns="93161" bIns="46580" numCol="1" anchor="t" anchorCtr="0" compatLnSpc="1">
            <a:prstTxWarp prst="textNoShape">
              <a:avLst/>
            </a:prstTxWarp>
          </a:bodyPr>
          <a:lstStyle>
            <a:lvl1pPr defTabSz="931863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32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1" tIns="46580" rIns="93161" bIns="4658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300"/>
            </a:lvl1pPr>
          </a:lstStyle>
          <a:p>
            <a:pPr>
              <a:defRPr/>
            </a:pPr>
            <a:fld id="{F1531AD2-21D1-4383-B7DB-1A473E525F0C}" type="datetime1">
              <a:rPr lang="en-US"/>
              <a:pPr>
                <a:defRPr/>
              </a:pPr>
              <a:t>1/4/2024</a:t>
            </a:fld>
            <a:endParaRPr lang="en-US" dirty="0"/>
          </a:p>
        </p:txBody>
      </p:sp>
      <p:sp>
        <p:nvSpPr>
          <p:cNvPr id="632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1" tIns="46580" rIns="93161" bIns="46580" numCol="1" anchor="b" anchorCtr="0" compatLnSpc="1">
            <a:prstTxWarp prst="textNoShape">
              <a:avLst/>
            </a:prstTxWarp>
          </a:bodyPr>
          <a:lstStyle>
            <a:lvl1pPr defTabSz="931863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32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1" tIns="46580" rIns="93161" bIns="4658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300"/>
            </a:lvl1pPr>
          </a:lstStyle>
          <a:p>
            <a:pPr>
              <a:defRPr/>
            </a:pPr>
            <a:fld id="{2C147A7E-DDAC-4B5E-AB48-AF4639555A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345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1" tIns="46580" rIns="93161" bIns="46580" numCol="1" anchor="t" anchorCtr="0" compatLnSpc="1">
            <a:prstTxWarp prst="textNoShape">
              <a:avLst/>
            </a:prstTxWarp>
          </a:bodyPr>
          <a:lstStyle>
            <a:lvl1pPr defTabSz="931863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1" tIns="46580" rIns="93161" bIns="4658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300"/>
            </a:lvl1pPr>
          </a:lstStyle>
          <a:p>
            <a:pPr>
              <a:defRPr/>
            </a:pPr>
            <a:fld id="{1A0F7C5B-24DB-44FD-BE59-A599CC6E6552}" type="datetime1">
              <a:rPr lang="en-US"/>
              <a:pPr>
                <a:defRPr/>
              </a:pPr>
              <a:t>1/4/2024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8688" y="698500"/>
            <a:ext cx="2614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6425"/>
            <a:ext cx="51435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1" tIns="46580" rIns="93161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1" tIns="46580" rIns="93161" bIns="46580" numCol="1" anchor="b" anchorCtr="0" compatLnSpc="1">
            <a:prstTxWarp prst="textNoShape">
              <a:avLst/>
            </a:prstTxWarp>
          </a:bodyPr>
          <a:lstStyle>
            <a:lvl1pPr defTabSz="931863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1" tIns="46580" rIns="93161" bIns="4658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300"/>
            </a:lvl1pPr>
          </a:lstStyle>
          <a:p>
            <a:pPr>
              <a:defRPr/>
            </a:pPr>
            <a:fld id="{99C4296D-D83C-4DDC-9954-413CC62BD5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091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55EC8D7-4A88-4CEF-92BE-2562C85D3937}" type="slidenum">
              <a:rPr lang="en-US" sz="1300" smtClean="0"/>
              <a:pPr/>
              <a:t>1</a:t>
            </a:fld>
            <a:endParaRPr lang="en-US" sz="1300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7100" y="696913"/>
            <a:ext cx="2616200" cy="3487737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5" descr="BK_WM_c [Converted]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713" y="950913"/>
            <a:ext cx="1185862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0"/>
          <p:cNvSpPr>
            <a:spLocks noChangeShapeType="1"/>
          </p:cNvSpPr>
          <p:nvPr userDrawn="1"/>
        </p:nvSpPr>
        <p:spPr bwMode="auto">
          <a:xfrm flipH="1" flipV="1">
            <a:off x="171450" y="4114800"/>
            <a:ext cx="645795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73817" name="Rectangle 25"/>
          <p:cNvSpPr>
            <a:spLocks noGrp="1" noChangeArrowheads="1"/>
          </p:cNvSpPr>
          <p:nvPr>
            <p:ph type="subTitle" sz="quarter" idx="1"/>
          </p:nvPr>
        </p:nvSpPr>
        <p:spPr bwMode="white">
          <a:xfrm>
            <a:off x="165100" y="5472113"/>
            <a:ext cx="4800600" cy="244475"/>
          </a:xfrm>
          <a:ln algn="ctr"/>
        </p:spPr>
        <p:txBody>
          <a:bodyPr lIns="91440" tIns="45720" rIns="91440" bIns="45720"/>
          <a:lstStyle>
            <a:lvl1pPr>
              <a:defRPr sz="1000" b="1" i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73818" name="Rectangle 26"/>
          <p:cNvSpPr>
            <a:spLocks noGrp="1" noChangeArrowheads="1"/>
          </p:cNvSpPr>
          <p:nvPr>
            <p:ph type="ctrTitle" sz="quarter"/>
          </p:nvPr>
        </p:nvSpPr>
        <p:spPr bwMode="white">
          <a:xfrm>
            <a:off x="171450" y="5038725"/>
            <a:ext cx="5829300" cy="217488"/>
          </a:xfrm>
          <a:ln algn="ctr"/>
        </p:spPr>
        <p:txBody>
          <a:bodyPr anchor="b">
            <a:sp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4093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17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4738" y="109538"/>
            <a:ext cx="1563687" cy="2009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088" y="109538"/>
            <a:ext cx="4540250" cy="2009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6291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51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0172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88" y="1293813"/>
            <a:ext cx="3051175" cy="825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5663" y="1293813"/>
            <a:ext cx="3052762" cy="825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1435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639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4052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448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7729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7937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1"/>
          <p:cNvSpPr>
            <a:spLocks noGrp="1" noChangeArrowheads="1"/>
          </p:cNvSpPr>
          <p:nvPr>
            <p:ph type="title"/>
          </p:nvPr>
        </p:nvSpPr>
        <p:spPr bwMode="black">
          <a:xfrm>
            <a:off x="192088" y="109538"/>
            <a:ext cx="6256337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2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92088" y="1293813"/>
            <a:ext cx="62563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95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95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95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95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defRPr sz="1100">
          <a:solidFill>
            <a:schemeClr val="tx2"/>
          </a:solidFill>
          <a:latin typeface="+mn-lt"/>
          <a:ea typeface="+mn-ea"/>
          <a:cs typeface="+mn-cs"/>
        </a:defRPr>
      </a:lvl1pPr>
      <a:lvl2pPr marL="114300" indent="-112713"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Char char="•"/>
        <a:defRPr sz="1100">
          <a:solidFill>
            <a:schemeClr val="tx1"/>
          </a:solidFill>
          <a:latin typeface="+mn-lt"/>
        </a:defRPr>
      </a:lvl2pPr>
      <a:lvl3pPr marL="285750" indent="-169863"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Font typeface="Arial" charset="0"/>
        <a:buChar char="−"/>
        <a:defRPr sz="1100">
          <a:solidFill>
            <a:schemeClr val="tx1"/>
          </a:solidFill>
          <a:latin typeface="+mn-lt"/>
        </a:defRPr>
      </a:lvl3pPr>
      <a:lvl4pPr marL="409575" indent="-122238"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Char char="•"/>
        <a:defRPr sz="1100">
          <a:solidFill>
            <a:schemeClr val="tx1"/>
          </a:solidFill>
          <a:latin typeface="+mn-lt"/>
        </a:defRPr>
      </a:lvl4pPr>
      <a:lvl5pPr marL="571500" indent="-160338"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Font typeface="Arial" charset="0"/>
        <a:buChar char="−"/>
        <a:defRPr sz="1000">
          <a:solidFill>
            <a:schemeClr val="tx1"/>
          </a:solidFill>
          <a:latin typeface="+mn-lt"/>
        </a:defRPr>
      </a:lvl5pPr>
      <a:lvl6pPr marL="1028700" indent="-160338" algn="l" rtl="0" fontAlgn="base">
        <a:spcBef>
          <a:spcPct val="0"/>
        </a:spcBef>
        <a:spcAft>
          <a:spcPct val="0"/>
        </a:spcAft>
        <a:buClr>
          <a:schemeClr val="tx2"/>
        </a:buClr>
        <a:buFont typeface="Arial" charset="0"/>
        <a:buChar char="−"/>
        <a:defRPr sz="1000">
          <a:solidFill>
            <a:schemeClr val="tx1"/>
          </a:solidFill>
          <a:latin typeface="+mn-lt"/>
        </a:defRPr>
      </a:lvl6pPr>
      <a:lvl7pPr marL="1485900" indent="-160338" algn="l" rtl="0" fontAlgn="base">
        <a:spcBef>
          <a:spcPct val="0"/>
        </a:spcBef>
        <a:spcAft>
          <a:spcPct val="0"/>
        </a:spcAft>
        <a:buClr>
          <a:schemeClr val="tx2"/>
        </a:buClr>
        <a:buFont typeface="Arial" charset="0"/>
        <a:buChar char="−"/>
        <a:defRPr sz="1000">
          <a:solidFill>
            <a:schemeClr val="tx1"/>
          </a:solidFill>
          <a:latin typeface="+mn-lt"/>
        </a:defRPr>
      </a:lvl7pPr>
      <a:lvl8pPr marL="1943100" indent="-160338" algn="l" rtl="0" fontAlgn="base">
        <a:spcBef>
          <a:spcPct val="0"/>
        </a:spcBef>
        <a:spcAft>
          <a:spcPct val="0"/>
        </a:spcAft>
        <a:buClr>
          <a:schemeClr val="tx2"/>
        </a:buClr>
        <a:buFont typeface="Arial" charset="0"/>
        <a:buChar char="−"/>
        <a:defRPr sz="1000">
          <a:solidFill>
            <a:schemeClr val="tx1"/>
          </a:solidFill>
          <a:latin typeface="+mn-lt"/>
        </a:defRPr>
      </a:lvl8pPr>
      <a:lvl9pPr marL="2400300" indent="-160338" algn="l" rtl="0" fontAlgn="base">
        <a:spcBef>
          <a:spcPct val="0"/>
        </a:spcBef>
        <a:spcAft>
          <a:spcPct val="0"/>
        </a:spcAft>
        <a:buClr>
          <a:schemeClr val="tx2"/>
        </a:buClr>
        <a:buFont typeface="Arial" charset="0"/>
        <a:buChar char="−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435350" y="1355725"/>
            <a:ext cx="2900363" cy="861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 dirty="0">
                <a:latin typeface="Georgia" pitchFamily="18" charset="0"/>
                <a:cs typeface="Times New Roman" pitchFamily="18" charset="0"/>
              </a:rPr>
              <a:t>Martyn S. Babitz</a:t>
            </a:r>
          </a:p>
          <a:p>
            <a:r>
              <a:rPr lang="en-US" sz="1200" dirty="0">
                <a:latin typeface="Georgia" pitchFamily="18" charset="0"/>
                <a:cs typeface="Times New Roman" pitchFamily="18" charset="0"/>
              </a:rPr>
              <a:t>Vice President, BNY Mellon Wealth Management</a:t>
            </a:r>
          </a:p>
          <a:p>
            <a:endParaRPr lang="en-US" sz="1200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-14288" y="3089275"/>
            <a:ext cx="3494088" cy="3477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/>
          <a:p>
            <a:pPr marL="103188" indent="-103188" algn="r"/>
            <a:r>
              <a:rPr lang="en-US" sz="1200" dirty="0"/>
              <a:t>	</a:t>
            </a:r>
            <a:endParaRPr lang="en-US" dirty="0">
              <a:ea typeface="Arial Unicode MS" pitchFamily="34" charset="-128"/>
              <a:cs typeface="Arial Unicode MS" pitchFamily="34" charset="-128"/>
            </a:endParaRPr>
          </a:p>
          <a:p>
            <a:pPr marL="103188" indent="-103188" algn="r">
              <a:buClr>
                <a:schemeClr val="tx2"/>
              </a:buClr>
            </a:pPr>
            <a:endParaRPr lang="en-US" dirty="0">
              <a:ea typeface="Arial Unicode MS" pitchFamily="34" charset="-128"/>
              <a:cs typeface="Arial Unicode MS" pitchFamily="34" charset="-128"/>
            </a:endParaRPr>
          </a:p>
          <a:p>
            <a:pPr algn="r">
              <a:defRPr/>
            </a:pPr>
            <a:r>
              <a:rPr lang="en-US" altLang="en-US" sz="1100" b="1" dirty="0">
                <a:latin typeface="Georgia" pitchFamily="18" charset="0"/>
              </a:rPr>
              <a:t>Education</a:t>
            </a:r>
          </a:p>
          <a:p>
            <a:pPr algn="r">
              <a:buClr>
                <a:schemeClr val="tx2"/>
              </a:buClr>
              <a:buFontTx/>
              <a:buChar char="•"/>
              <a:defRPr/>
            </a:pPr>
            <a:r>
              <a:rPr lang="en-US" altLang="en-US" sz="1100" dirty="0">
                <a:ea typeface="Arial Unicode MS" pitchFamily="34" charset="-128"/>
                <a:cs typeface="Arial Unicode MS" pitchFamily="34" charset="-128"/>
              </a:rPr>
              <a:t>J.D., University of Pennsylvania Law School</a:t>
            </a:r>
          </a:p>
          <a:p>
            <a:pPr algn="r">
              <a:buClr>
                <a:schemeClr val="tx2"/>
              </a:buClr>
              <a:buFontTx/>
              <a:buChar char="•"/>
              <a:defRPr/>
            </a:pPr>
            <a:r>
              <a:rPr lang="en-US" altLang="en-US" sz="1100" dirty="0">
                <a:ea typeface="Arial Unicode MS" pitchFamily="34" charset="-128"/>
                <a:cs typeface="Arial Unicode MS" pitchFamily="34" charset="-128"/>
              </a:rPr>
              <a:t>B.S., Economics, Wharton School, University of Pennsylvania </a:t>
            </a:r>
          </a:p>
          <a:p>
            <a:pPr marL="0" indent="0" algn="r">
              <a:buClr>
                <a:schemeClr val="tx2"/>
              </a:buClr>
              <a:defRPr/>
            </a:pPr>
            <a:endParaRPr lang="en-US" altLang="en-US" sz="1100" dirty="0">
              <a:ea typeface="Arial Unicode MS" pitchFamily="34" charset="-128"/>
              <a:cs typeface="Arial Unicode MS" pitchFamily="34" charset="-128"/>
            </a:endParaRPr>
          </a:p>
          <a:p>
            <a:pPr algn="r">
              <a:buClr>
                <a:schemeClr val="tx2"/>
              </a:buClr>
              <a:buSzPct val="70000"/>
              <a:defRPr/>
            </a:pPr>
            <a:endParaRPr lang="en-US" altLang="en-US" sz="1100" dirty="0">
              <a:latin typeface="Georgia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r">
              <a:buClr>
                <a:schemeClr val="tx2"/>
              </a:buClr>
              <a:defRPr/>
            </a:pPr>
            <a:endParaRPr lang="en-US" altLang="en-US" sz="1100" dirty="0">
              <a:ea typeface="Arial Unicode MS" pitchFamily="34" charset="-128"/>
              <a:cs typeface="Arial Unicode MS" pitchFamily="34" charset="-128"/>
            </a:endParaRPr>
          </a:p>
          <a:p>
            <a:pPr algn="r">
              <a:buClr>
                <a:schemeClr val="tx2"/>
              </a:buClr>
              <a:defRPr/>
            </a:pPr>
            <a:r>
              <a:rPr lang="en-US" altLang="en-US" sz="1100" b="1" dirty="0">
                <a:latin typeface="Georgia" pitchFamily="18" charset="0"/>
              </a:rPr>
              <a:t>Memberships</a:t>
            </a:r>
          </a:p>
          <a:p>
            <a:pPr algn="r">
              <a:buClr>
                <a:schemeClr val="tx2"/>
              </a:buClr>
              <a:buFontTx/>
              <a:buChar char="•"/>
              <a:defRPr/>
            </a:pPr>
            <a:r>
              <a:rPr lang="en-US" altLang="en-US" sz="1100" dirty="0">
                <a:ea typeface="Arial Unicode MS" pitchFamily="34" charset="-128"/>
                <a:cs typeface="Arial Unicode MS" pitchFamily="34" charset="-128"/>
              </a:rPr>
              <a:t>Member, PA and NJ Bar </a:t>
            </a:r>
          </a:p>
          <a:p>
            <a:pPr algn="r">
              <a:buClr>
                <a:schemeClr val="tx2"/>
              </a:buClr>
              <a:buFontTx/>
              <a:buChar char="•"/>
              <a:defRPr/>
            </a:pPr>
            <a:r>
              <a:rPr lang="en-US" altLang="en-US" sz="1100" dirty="0">
                <a:ea typeface="Arial Unicode MS" pitchFamily="34" charset="-128"/>
                <a:cs typeface="Arial Unicode MS" pitchFamily="34" charset="-128"/>
              </a:rPr>
              <a:t>Member, Philadelphia Estate Planning Council</a:t>
            </a:r>
          </a:p>
          <a:p>
            <a:pPr algn="r">
              <a:buClr>
                <a:schemeClr val="tx2"/>
              </a:buClr>
              <a:buFontTx/>
              <a:buChar char="•"/>
              <a:defRPr/>
            </a:pPr>
            <a:r>
              <a:rPr lang="en-US" altLang="en-US" sz="1100" dirty="0">
                <a:ea typeface="Arial Unicode MS" pitchFamily="34" charset="-128"/>
                <a:cs typeface="Arial Unicode MS" pitchFamily="34" charset="-128"/>
              </a:rPr>
              <a:t>Member, Estate and Financial Planning Council of Southern New Jersey</a:t>
            </a:r>
          </a:p>
          <a:p>
            <a:pPr algn="r">
              <a:buClr>
                <a:schemeClr val="tx2"/>
              </a:buClr>
              <a:buFontTx/>
              <a:buChar char="•"/>
              <a:defRPr/>
            </a:pPr>
            <a:r>
              <a:rPr lang="en-US" altLang="en-US" sz="1100" dirty="0">
                <a:ea typeface="Arial Unicode MS" pitchFamily="34" charset="-128"/>
                <a:cs typeface="Arial Unicode MS" pitchFamily="34" charset="-128"/>
              </a:rPr>
              <a:t>Member, Barnes Foundation Professional Advisors Council</a:t>
            </a:r>
          </a:p>
          <a:p>
            <a:pPr algn="r">
              <a:buClr>
                <a:schemeClr val="tx2"/>
              </a:buClr>
              <a:defRPr/>
            </a:pPr>
            <a:endParaRPr lang="en-US" altLang="en-US" sz="1100" b="1" dirty="0">
              <a:latin typeface="Georgia" pitchFamily="18" charset="0"/>
            </a:endParaRPr>
          </a:p>
          <a:p>
            <a:pPr algn="r">
              <a:buClr>
                <a:schemeClr val="tx2"/>
              </a:buClr>
              <a:buFontTx/>
              <a:buChar char="•"/>
              <a:defRPr/>
            </a:pPr>
            <a:endParaRPr lang="en-US" altLang="en-US" sz="1100" dirty="0">
              <a:ea typeface="Arial Unicode MS" pitchFamily="34" charset="-128"/>
              <a:cs typeface="Arial Unicode MS" pitchFamily="34" charset="-128"/>
            </a:endParaRPr>
          </a:p>
          <a:p>
            <a:pPr algn="r">
              <a:buClr>
                <a:schemeClr val="tx2"/>
              </a:buClr>
              <a:buSzPct val="70000"/>
              <a:defRPr/>
            </a:pPr>
            <a:endParaRPr lang="en-US" altLang="en-US" sz="1100" dirty="0">
              <a:latin typeface="Georgia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r">
              <a:buClr>
                <a:schemeClr val="tx2"/>
              </a:buClr>
              <a:buSzPct val="70000"/>
              <a:defRPr/>
            </a:pPr>
            <a:endParaRPr lang="en-US" altLang="en-US" sz="1100" dirty="0">
              <a:latin typeface="Georgi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445983" y="2166575"/>
            <a:ext cx="3281689" cy="5170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/>
          <a:p>
            <a:pPr>
              <a:buClr>
                <a:srgbClr val="A8ACC2"/>
              </a:buClr>
              <a:buSzPct val="70000"/>
            </a:pPr>
            <a:r>
              <a:rPr lang="en-US" altLang="en-US" sz="1100" dirty="0">
                <a:solidFill>
                  <a:srgbClr val="586169"/>
                </a:solidFill>
                <a:ea typeface="Arial Unicode MS" pitchFamily="34" charset="-128"/>
                <a:cs typeface="Arial Unicode MS" pitchFamily="34" charset="-128"/>
              </a:rPr>
              <a:t>Marty is a Senior Wealth Strategist for BNY Mellon Wealth Management. He </a:t>
            </a:r>
            <a:r>
              <a:rPr lang="en-US" altLang="en-US" sz="1100" dirty="0">
                <a:solidFill>
                  <a:srgbClr val="586169"/>
                </a:solidFill>
              </a:rPr>
              <a:t>advises clients on all aspects of family wealth transfer,  business succession, philanthropy, and income tax, estate tax, gift tax and generation skipping tax mitigation strategies.</a:t>
            </a:r>
          </a:p>
          <a:p>
            <a:pPr>
              <a:buClr>
                <a:srgbClr val="A8ACC2"/>
              </a:buClr>
              <a:buSzPct val="70000"/>
            </a:pPr>
            <a:endParaRPr lang="en-US" altLang="en-US" sz="1100" dirty="0">
              <a:solidFill>
                <a:srgbClr val="586169"/>
              </a:solidFill>
            </a:endParaRPr>
          </a:p>
          <a:p>
            <a:pPr algn="just"/>
            <a:r>
              <a:rPr lang="en-US" altLang="en-US" sz="1100" dirty="0"/>
              <a:t>Prior to joining BNY Mellon Wealth Management, Marty was a senior vice president and national director of estate planning for Hawthorn, PNC Family Wealth. </a:t>
            </a:r>
          </a:p>
          <a:p>
            <a:pPr algn="just"/>
            <a:endParaRPr lang="en-US" altLang="en-US" sz="1100" dirty="0"/>
          </a:p>
          <a:p>
            <a:pPr algn="just"/>
            <a:r>
              <a:rPr lang="en-US" altLang="en-US" sz="1100" dirty="0"/>
              <a:t>Marty previously was a senior wealth planner for Brown Brothers Harriman and PNC Wealth Management.  Marty has over thirty-five years experience in wealth management and estate planning, previously as an attorney in private practice with New Jersey based firms McCarter &amp; English and Archer &amp; Greiner focusing on estate planning, tax planning, charitable planning and business succession planning. </a:t>
            </a:r>
          </a:p>
          <a:p>
            <a:pPr algn="just"/>
            <a:endParaRPr lang="en-US" altLang="en-US" sz="1100" dirty="0"/>
          </a:p>
          <a:p>
            <a:pPr algn="just"/>
            <a:r>
              <a:rPr lang="en-US" altLang="en-US" sz="1100" dirty="0"/>
              <a:t>Marty has been widely published in national and regional legal periodicals such as Estate Planning Magazine, Journal of Practical Estate Planning, and the New Jersey Law Journal. Marty is a regular speaker for groups of attorneys and other professionals.  He is a course planner and faculty member for the Pennsylvania Bar Institute. </a:t>
            </a:r>
            <a:endParaRPr lang="en-US" sz="1100" dirty="0">
              <a:solidFill>
                <a:srgbClr val="586169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6858000" cy="338554"/>
          </a:xfrm>
          <a:prstGeom prst="rect">
            <a:avLst/>
          </a:prstGeom>
          <a:solidFill>
            <a:srgbClr val="8499A8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  <a:p>
            <a:pPr algn="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8016" y="503542"/>
            <a:ext cx="5613798" cy="651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34" dirty="0">
                <a:solidFill>
                  <a:srgbClr val="616265"/>
                </a:solidFill>
                <a:latin typeface="+mj-lt"/>
              </a:rPr>
              <a:t>Wealth Strategist Profile</a:t>
            </a:r>
            <a:br>
              <a:rPr lang="en-US" sz="1100" dirty="0">
                <a:solidFill>
                  <a:srgbClr val="000000"/>
                </a:solidFill>
                <a:latin typeface="+mj-lt"/>
              </a:rPr>
            </a:br>
            <a:endParaRPr lang="en-US" sz="1100" dirty="0">
              <a:solidFill>
                <a:srgbClr val="000000"/>
              </a:solidFill>
              <a:latin typeface="+mj-lt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410" y="1130904"/>
            <a:ext cx="68545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" name="Picture 2" descr="C:\Users\xbbll8a\Desktop\Useful Documents\bnym_wm_4cp_p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955" y="8222083"/>
            <a:ext cx="1600084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Placeholder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6" r="8456"/>
          <a:stretch>
            <a:fillRect/>
          </a:stretch>
        </p:blipFill>
        <p:spPr bwMode="auto">
          <a:xfrm>
            <a:off x="2148905" y="1450152"/>
            <a:ext cx="1215479" cy="1645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V3 bnymellon PPT Template">
  <a:themeElements>
    <a:clrScheme name="1_V3 bnymellon PPT Template 2">
      <a:dk1>
        <a:srgbClr val="586169"/>
      </a:dk1>
      <a:lt1>
        <a:srgbClr val="FFFFFF"/>
      </a:lt1>
      <a:dk2>
        <a:srgbClr val="9E8F6C"/>
      </a:dk2>
      <a:lt2>
        <a:srgbClr val="AB8433"/>
      </a:lt2>
      <a:accent1>
        <a:srgbClr val="667D78"/>
      </a:accent1>
      <a:accent2>
        <a:srgbClr val="6B8F00"/>
      </a:accent2>
      <a:accent3>
        <a:srgbClr val="FFFFFF"/>
      </a:accent3>
      <a:accent4>
        <a:srgbClr val="4A5259"/>
      </a:accent4>
      <a:accent5>
        <a:srgbClr val="B8BFBE"/>
      </a:accent5>
      <a:accent6>
        <a:srgbClr val="608100"/>
      </a:accent6>
      <a:hlink>
        <a:srgbClr val="8499A8"/>
      </a:hlink>
      <a:folHlink>
        <a:srgbClr val="8D9091"/>
      </a:folHlink>
    </a:clrScheme>
    <a:fontScheme name="1_V3 bnymellon PP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V3 bnymellon PPT Template 1">
        <a:dk1>
          <a:srgbClr val="616265"/>
        </a:dk1>
        <a:lt1>
          <a:srgbClr val="FFFFFF"/>
        </a:lt1>
        <a:dk2>
          <a:srgbClr val="AB8433"/>
        </a:dk2>
        <a:lt2>
          <a:srgbClr val="000000"/>
        </a:lt2>
        <a:accent1>
          <a:srgbClr val="AB8433"/>
        </a:accent1>
        <a:accent2>
          <a:srgbClr val="8D9091"/>
        </a:accent2>
        <a:accent3>
          <a:srgbClr val="FFFFFF"/>
        </a:accent3>
        <a:accent4>
          <a:srgbClr val="525355"/>
        </a:accent4>
        <a:accent5>
          <a:srgbClr val="D2C2AD"/>
        </a:accent5>
        <a:accent6>
          <a:srgbClr val="7F8283"/>
        </a:accent6>
        <a:hlink>
          <a:srgbClr val="9E8F6C"/>
        </a:hlink>
        <a:folHlink>
          <a:srgbClr val="6162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3 bnymellon PPT Template 2">
        <a:dk1>
          <a:srgbClr val="586169"/>
        </a:dk1>
        <a:lt1>
          <a:srgbClr val="FFFFFF"/>
        </a:lt1>
        <a:dk2>
          <a:srgbClr val="9E8F6C"/>
        </a:dk2>
        <a:lt2>
          <a:srgbClr val="AB8433"/>
        </a:lt2>
        <a:accent1>
          <a:srgbClr val="667D78"/>
        </a:accent1>
        <a:accent2>
          <a:srgbClr val="6B8F00"/>
        </a:accent2>
        <a:accent3>
          <a:srgbClr val="FFFFFF"/>
        </a:accent3>
        <a:accent4>
          <a:srgbClr val="4A5259"/>
        </a:accent4>
        <a:accent5>
          <a:srgbClr val="B8BFBE"/>
        </a:accent5>
        <a:accent6>
          <a:srgbClr val="608100"/>
        </a:accent6>
        <a:hlink>
          <a:srgbClr val="8499A8"/>
        </a:hlink>
        <a:folHlink>
          <a:srgbClr val="8D90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4757</TotalTime>
  <Words>261</Words>
  <Application>Microsoft Office PowerPoint</Application>
  <PresentationFormat>Letter Paper (8.5x11 in)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Georgia</vt:lpstr>
      <vt:lpstr>1_V3 bnymellon PPT Template</vt:lpstr>
      <vt:lpstr>PowerPoint Presentation</vt:lpstr>
    </vt:vector>
  </TitlesOfParts>
  <Company>The Bank of New York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XYZ Company</dc:title>
  <dc:creator>The Bank of New York</dc:creator>
  <cp:lastModifiedBy>Babitz, Martyn S</cp:lastModifiedBy>
  <cp:revision>429</cp:revision>
  <cp:lastPrinted>2007-06-07T19:41:54Z</cp:lastPrinted>
  <dcterms:created xsi:type="dcterms:W3CDTF">2007-06-11T14:24:19Z</dcterms:created>
  <dcterms:modified xsi:type="dcterms:W3CDTF">2024-01-04T19:44:34Z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014a59b-4961-414b-b0ad-ef49c7799913_Enabled">
    <vt:lpwstr>true</vt:lpwstr>
  </property>
  <property fmtid="{D5CDD505-2E9C-101B-9397-08002B2CF9AE}" pid="3" name="MSIP_Label_f014a59b-4961-414b-b0ad-ef49c7799913_SetDate">
    <vt:lpwstr>2021-04-20T14:56:38Z</vt:lpwstr>
  </property>
  <property fmtid="{D5CDD505-2E9C-101B-9397-08002B2CF9AE}" pid="4" name="MSIP_Label_f014a59b-4961-414b-b0ad-ef49c7799913_Method">
    <vt:lpwstr>Privileged</vt:lpwstr>
  </property>
  <property fmtid="{D5CDD505-2E9C-101B-9397-08002B2CF9AE}" pid="5" name="MSIP_Label_f014a59b-4961-414b-b0ad-ef49c7799913_Name">
    <vt:lpwstr>Public</vt:lpwstr>
  </property>
  <property fmtid="{D5CDD505-2E9C-101B-9397-08002B2CF9AE}" pid="6" name="MSIP_Label_f014a59b-4961-414b-b0ad-ef49c7799913_SiteId">
    <vt:lpwstr>106bdeea-f616-4dfc-bc1d-6cbbf45e2011</vt:lpwstr>
  </property>
  <property fmtid="{D5CDD505-2E9C-101B-9397-08002B2CF9AE}" pid="7" name="MSIP_Label_f014a59b-4961-414b-b0ad-ef49c7799913_ActionId">
    <vt:lpwstr>cf5e3453-9d62-45f1-ad5f-0139f9ce27fb</vt:lpwstr>
  </property>
  <property fmtid="{D5CDD505-2E9C-101B-9397-08002B2CF9AE}" pid="8" name="MSIP_Label_f014a59b-4961-414b-b0ad-ef49c7799913_ContentBits">
    <vt:lpwstr>0</vt:lpwstr>
  </property>
</Properties>
</file>