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3.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93" r:id="rId1"/>
    <p:sldMasterId id="2147483836" r:id="rId2"/>
    <p:sldMasterId id="2147483720" r:id="rId3"/>
    <p:sldMasterId id="2147483826" r:id="rId4"/>
  </p:sldMasterIdLst>
  <p:notesMasterIdLst>
    <p:notesMasterId r:id="rId51"/>
  </p:notesMasterIdLst>
  <p:handoutMasterIdLst>
    <p:handoutMasterId r:id="rId52"/>
  </p:handoutMasterIdLst>
  <p:sldIdLst>
    <p:sldId id="323" r:id="rId5"/>
    <p:sldId id="416" r:id="rId6"/>
    <p:sldId id="417" r:id="rId7"/>
    <p:sldId id="418" r:id="rId8"/>
    <p:sldId id="419" r:id="rId9"/>
    <p:sldId id="420" r:id="rId10"/>
    <p:sldId id="421" r:id="rId11"/>
    <p:sldId id="422" r:id="rId12"/>
    <p:sldId id="412" r:id="rId13"/>
    <p:sldId id="413" r:id="rId14"/>
    <p:sldId id="414" r:id="rId15"/>
    <p:sldId id="313" r:id="rId16"/>
    <p:sldId id="407" r:id="rId17"/>
    <p:sldId id="423" r:id="rId18"/>
    <p:sldId id="410" r:id="rId19"/>
    <p:sldId id="424" r:id="rId20"/>
    <p:sldId id="425" r:id="rId21"/>
    <p:sldId id="426" r:id="rId22"/>
    <p:sldId id="427" r:id="rId23"/>
    <p:sldId id="431" r:id="rId24"/>
    <p:sldId id="428" r:id="rId25"/>
    <p:sldId id="430" r:id="rId26"/>
    <p:sldId id="432" r:id="rId27"/>
    <p:sldId id="433" r:id="rId28"/>
    <p:sldId id="434" r:id="rId29"/>
    <p:sldId id="435" r:id="rId30"/>
    <p:sldId id="436" r:id="rId31"/>
    <p:sldId id="437" r:id="rId32"/>
    <p:sldId id="438" r:id="rId33"/>
    <p:sldId id="439" r:id="rId34"/>
    <p:sldId id="440" r:id="rId35"/>
    <p:sldId id="441" r:id="rId36"/>
    <p:sldId id="444" r:id="rId37"/>
    <p:sldId id="445" r:id="rId38"/>
    <p:sldId id="446" r:id="rId39"/>
    <p:sldId id="447" r:id="rId40"/>
    <p:sldId id="448" r:id="rId41"/>
    <p:sldId id="449" r:id="rId42"/>
    <p:sldId id="450" r:id="rId43"/>
    <p:sldId id="455" r:id="rId44"/>
    <p:sldId id="451" r:id="rId45"/>
    <p:sldId id="452" r:id="rId46"/>
    <p:sldId id="453" r:id="rId47"/>
    <p:sldId id="454" r:id="rId48"/>
    <p:sldId id="358" r:id="rId49"/>
    <p:sldId id="355" r:id="rId50"/>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085">
          <p15:clr>
            <a:srgbClr val="A4A3A4"/>
          </p15:clr>
        </p15:guide>
        <p15:guide id="2" orient="horz" pos="1298">
          <p15:clr>
            <a:srgbClr val="A4A3A4"/>
          </p15:clr>
        </p15:guide>
        <p15:guide id="3" orient="horz" pos="182">
          <p15:clr>
            <a:srgbClr val="A4A3A4"/>
          </p15:clr>
        </p15:guide>
        <p15:guide id="4" orient="horz" pos="840">
          <p15:clr>
            <a:srgbClr val="A4A3A4"/>
          </p15:clr>
        </p15:guide>
        <p15:guide id="5" orient="horz" pos="3932">
          <p15:clr>
            <a:srgbClr val="A4A3A4"/>
          </p15:clr>
        </p15:guide>
        <p15:guide id="6" orient="horz" pos="4187">
          <p15:clr>
            <a:srgbClr val="A4A3A4"/>
          </p15:clr>
        </p15:guide>
        <p15:guide id="7" pos="545">
          <p15:clr>
            <a:srgbClr val="A4A3A4"/>
          </p15:clr>
        </p15:guide>
        <p15:guide id="8" pos="55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2F84"/>
    <a:srgbClr val="263B79"/>
    <a:srgbClr val="CD5A13"/>
    <a:srgbClr val="F78E1E"/>
    <a:srgbClr val="FFD200"/>
    <a:srgbClr val="004D43"/>
    <a:srgbClr val="00ACA1"/>
    <a:srgbClr val="ACDCD4"/>
    <a:srgbClr val="5A3F99"/>
    <a:srgbClr val="B28F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3" autoAdjust="0"/>
    <p:restoredTop sz="67238" autoAdjust="0"/>
  </p:normalViewPr>
  <p:slideViewPr>
    <p:cSldViewPr showGuides="1">
      <p:cViewPr varScale="1">
        <p:scale>
          <a:sx n="60" d="100"/>
          <a:sy n="60" d="100"/>
        </p:scale>
        <p:origin x="1992" y="58"/>
      </p:cViewPr>
      <p:guideLst>
        <p:guide orient="horz" pos="4085"/>
        <p:guide orient="horz" pos="1298"/>
        <p:guide orient="horz" pos="182"/>
        <p:guide orient="horz" pos="840"/>
        <p:guide orient="horz" pos="3932"/>
        <p:guide orient="horz" pos="4187"/>
        <p:guide pos="545"/>
        <p:guide pos="559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840"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6147" name="Rectangle 3"/>
          <p:cNvSpPr>
            <a:spLocks noGrp="1" noChangeArrowheads="1"/>
          </p:cNvSpPr>
          <p:nvPr>
            <p:ph type="dt" sz="quarter" idx="1"/>
          </p:nvPr>
        </p:nvSpPr>
        <p:spPr bwMode="auto">
          <a:xfrm>
            <a:off x="3972560" y="0"/>
            <a:ext cx="3037840"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6148" name="Rectangle 4"/>
          <p:cNvSpPr>
            <a:spLocks noGrp="1" noChangeArrowheads="1"/>
          </p:cNvSpPr>
          <p:nvPr>
            <p:ph type="ftr" sz="quarter" idx="2"/>
          </p:nvPr>
        </p:nvSpPr>
        <p:spPr bwMode="auto">
          <a:xfrm>
            <a:off x="0" y="8831580"/>
            <a:ext cx="3037840"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6149" name="Rectangle 5"/>
          <p:cNvSpPr>
            <a:spLocks noGrp="1" noChangeArrowheads="1"/>
          </p:cNvSpPr>
          <p:nvPr>
            <p:ph type="sldNum" sz="quarter" idx="3"/>
          </p:nvPr>
        </p:nvSpPr>
        <p:spPr bwMode="auto">
          <a:xfrm>
            <a:off x="3972560" y="8831580"/>
            <a:ext cx="3037840"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77" tIns="46589" rIns="93177" bIns="46589" numCol="1" anchor="b" anchorCtr="0" compatLnSpc="1">
            <a:prstTxWarp prst="textNoShape">
              <a:avLst/>
            </a:prstTxWarp>
          </a:bodyPr>
          <a:lstStyle>
            <a:lvl1pPr algn="r">
              <a:defRPr sz="1200"/>
            </a:lvl1pPr>
          </a:lstStyle>
          <a:p>
            <a:fld id="{C4B955AE-EF42-4E93-A8F5-AF47A63CA8D1}" type="slidenum">
              <a:rPr lang="en-US"/>
              <a:pPr/>
              <a:t>‹#›</a:t>
            </a:fld>
            <a:endParaRPr lang="en-US" dirty="0"/>
          </a:p>
        </p:txBody>
      </p:sp>
    </p:spTree>
    <p:extLst>
      <p:ext uri="{BB962C8B-B14F-4D97-AF65-F5344CB8AC3E}">
        <p14:creationId xmlns:p14="http://schemas.microsoft.com/office/powerpoint/2010/main" val="2199596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7394"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GB" dirty="0"/>
          </a:p>
        </p:txBody>
      </p:sp>
      <p:sp>
        <p:nvSpPr>
          <p:cNvPr id="187395"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GB" dirty="0"/>
          </a:p>
        </p:txBody>
      </p:sp>
      <p:sp>
        <p:nvSpPr>
          <p:cNvPr id="18739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7397"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87398"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GB" dirty="0"/>
          </a:p>
        </p:txBody>
      </p:sp>
      <p:sp>
        <p:nvSpPr>
          <p:cNvPr id="187399"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4CAAF672-9FCD-4D03-A4A8-054038DDDC61}" type="slidenum">
              <a:rPr lang="en-GB"/>
              <a:pPr/>
              <a:t>‹#›</a:t>
            </a:fld>
            <a:endParaRPr lang="en-GB" dirty="0"/>
          </a:p>
        </p:txBody>
      </p:sp>
    </p:spTree>
    <p:extLst>
      <p:ext uri="{BB962C8B-B14F-4D97-AF65-F5344CB8AC3E}">
        <p14:creationId xmlns:p14="http://schemas.microsoft.com/office/powerpoint/2010/main" val="290654155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AAF672-9FCD-4D03-A4A8-054038DDDC61}" type="slidenum">
              <a:rPr lang="en-GB" smtClean="0"/>
              <a:pPr/>
              <a:t>1</a:t>
            </a:fld>
            <a:endParaRPr lang="en-GB" dirty="0"/>
          </a:p>
        </p:txBody>
      </p:sp>
    </p:spTree>
    <p:extLst>
      <p:ext uri="{BB962C8B-B14F-4D97-AF65-F5344CB8AC3E}">
        <p14:creationId xmlns:p14="http://schemas.microsoft.com/office/powerpoint/2010/main" val="30820828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AAF672-9FCD-4D03-A4A8-054038DDDC61}" type="slidenum">
              <a:rPr lang="en-GB" smtClean="0"/>
              <a:pPr/>
              <a:t>45</a:t>
            </a:fld>
            <a:endParaRPr lang="en-GB" dirty="0"/>
          </a:p>
        </p:txBody>
      </p:sp>
    </p:spTree>
    <p:extLst>
      <p:ext uri="{BB962C8B-B14F-4D97-AF65-F5344CB8AC3E}">
        <p14:creationId xmlns:p14="http://schemas.microsoft.com/office/powerpoint/2010/main" val="1456794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AAF672-9FCD-4D03-A4A8-054038DDDC61}" type="slidenum">
              <a:rPr lang="en-GB" smtClean="0"/>
              <a:pPr/>
              <a:t>46</a:t>
            </a:fld>
            <a:endParaRPr lang="en-GB" dirty="0"/>
          </a:p>
        </p:txBody>
      </p:sp>
    </p:spTree>
    <p:extLst>
      <p:ext uri="{BB962C8B-B14F-4D97-AF65-F5344CB8AC3E}">
        <p14:creationId xmlns:p14="http://schemas.microsoft.com/office/powerpoint/2010/main" val="530947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AAF672-9FCD-4D03-A4A8-054038DDDC61}" type="slidenum">
              <a:rPr lang="en-GB" smtClean="0"/>
              <a:pPr/>
              <a:t>9</a:t>
            </a:fld>
            <a:endParaRPr lang="en-GB" dirty="0"/>
          </a:p>
        </p:txBody>
      </p:sp>
    </p:spTree>
    <p:extLst>
      <p:ext uri="{BB962C8B-B14F-4D97-AF65-F5344CB8AC3E}">
        <p14:creationId xmlns:p14="http://schemas.microsoft.com/office/powerpoint/2010/main" val="613765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AAF672-9FCD-4D03-A4A8-054038DDDC61}" type="slidenum">
              <a:rPr lang="en-GB" smtClean="0"/>
              <a:pPr/>
              <a:t>10</a:t>
            </a:fld>
            <a:endParaRPr lang="en-GB" dirty="0"/>
          </a:p>
        </p:txBody>
      </p:sp>
    </p:spTree>
    <p:extLst>
      <p:ext uri="{BB962C8B-B14F-4D97-AF65-F5344CB8AC3E}">
        <p14:creationId xmlns:p14="http://schemas.microsoft.com/office/powerpoint/2010/main" val="2673573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AAF672-9FCD-4D03-A4A8-054038DDDC61}" type="slidenum">
              <a:rPr lang="en-GB" smtClean="0"/>
              <a:pPr/>
              <a:t>11</a:t>
            </a:fld>
            <a:endParaRPr lang="en-GB" dirty="0"/>
          </a:p>
        </p:txBody>
      </p:sp>
    </p:spTree>
    <p:extLst>
      <p:ext uri="{BB962C8B-B14F-4D97-AF65-F5344CB8AC3E}">
        <p14:creationId xmlns:p14="http://schemas.microsoft.com/office/powerpoint/2010/main" val="4071053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AAF672-9FCD-4D03-A4A8-054038DDDC61}" type="slidenum">
              <a:rPr lang="en-GB" smtClean="0"/>
              <a:pPr/>
              <a:t>12</a:t>
            </a:fld>
            <a:endParaRPr lang="en-GB" dirty="0"/>
          </a:p>
        </p:txBody>
      </p:sp>
    </p:spTree>
    <p:extLst>
      <p:ext uri="{BB962C8B-B14F-4D97-AF65-F5344CB8AC3E}">
        <p14:creationId xmlns:p14="http://schemas.microsoft.com/office/powerpoint/2010/main" val="4075603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AAF672-9FCD-4D03-A4A8-054038DDDC61}" type="slidenum">
              <a:rPr lang="en-GB" smtClean="0"/>
              <a:pPr/>
              <a:t>13</a:t>
            </a:fld>
            <a:endParaRPr lang="en-GB" dirty="0"/>
          </a:p>
        </p:txBody>
      </p:sp>
    </p:spTree>
    <p:extLst>
      <p:ext uri="{BB962C8B-B14F-4D97-AF65-F5344CB8AC3E}">
        <p14:creationId xmlns:p14="http://schemas.microsoft.com/office/powerpoint/2010/main" val="1992215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AAF672-9FCD-4D03-A4A8-054038DDDC61}" type="slidenum">
              <a:rPr lang="en-GB" smtClean="0"/>
              <a:pPr/>
              <a:t>14</a:t>
            </a:fld>
            <a:endParaRPr lang="en-GB" dirty="0"/>
          </a:p>
        </p:txBody>
      </p:sp>
    </p:spTree>
    <p:extLst>
      <p:ext uri="{BB962C8B-B14F-4D97-AF65-F5344CB8AC3E}">
        <p14:creationId xmlns:p14="http://schemas.microsoft.com/office/powerpoint/2010/main" val="3470826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AAF672-9FCD-4D03-A4A8-054038DDDC61}" type="slidenum">
              <a:rPr lang="en-GB" smtClean="0"/>
              <a:pPr/>
              <a:t>15</a:t>
            </a:fld>
            <a:endParaRPr lang="en-GB" dirty="0"/>
          </a:p>
        </p:txBody>
      </p:sp>
    </p:spTree>
    <p:extLst>
      <p:ext uri="{BB962C8B-B14F-4D97-AF65-F5344CB8AC3E}">
        <p14:creationId xmlns:p14="http://schemas.microsoft.com/office/powerpoint/2010/main" val="1418374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AAF672-9FCD-4D03-A4A8-054038DDDC61}" type="slidenum">
              <a:rPr lang="en-GB" smtClean="0"/>
              <a:pPr/>
              <a:t>31</a:t>
            </a:fld>
            <a:endParaRPr lang="en-GB" dirty="0"/>
          </a:p>
        </p:txBody>
      </p:sp>
    </p:spTree>
    <p:extLst>
      <p:ext uri="{BB962C8B-B14F-4D97-AF65-F5344CB8AC3E}">
        <p14:creationId xmlns:p14="http://schemas.microsoft.com/office/powerpoint/2010/main" val="33240785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Design Option 1">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no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tx2"/>
                </a:solidFill>
                <a:latin typeface="+mn-lt"/>
              </a:rPr>
              <a:t>An independent member of UHY international</a:t>
            </a:r>
            <a:endParaRPr lang="en-US" sz="800" dirty="0">
              <a:solidFill>
                <a:schemeClr val="tx2"/>
              </a:solidFill>
              <a:latin typeface="+mn-lt"/>
            </a:endParaRPr>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Slide white">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noFill/>
          <a:ln w="9525"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tx2"/>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tx2"/>
                </a:solidFill>
                <a:latin typeface="+mn-lt"/>
              </a:rPr>
              <a:t>An independent member of UHY international</a:t>
            </a:r>
            <a:endParaRPr lang="en-US" sz="800" dirty="0">
              <a:solidFill>
                <a:schemeClr val="tx2"/>
              </a:solidFill>
              <a:latin typeface="+mn-lt"/>
            </a:endParaRP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Slide Lime">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bg1"/>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le Slide P633">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chemeClr val="accent4"/>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bg1"/>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itle Slide P533">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chemeClr val="bg2"/>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bg1"/>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itle Slide P116">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chemeClr val="accent6"/>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tx2"/>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tx2"/>
                </a:solidFill>
                <a:latin typeface="+mn-lt"/>
              </a:rPr>
              <a:t>An independent member of UHY international</a:t>
            </a:r>
            <a:endParaRPr lang="en-US" sz="800" dirty="0">
              <a:solidFill>
                <a:schemeClr val="tx2"/>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1_Title Slide P116">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F78E1E"/>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tx2"/>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tx2"/>
                </a:solidFill>
                <a:latin typeface="+mn-lt"/>
              </a:rPr>
              <a:t>An independent member of UHY international</a:t>
            </a:r>
            <a:endParaRPr lang="en-US" sz="800" dirty="0">
              <a:solidFill>
                <a:schemeClr val="tx2"/>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Title Slide P485">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CD5A13"/>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bg1"/>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1_Title Slide P485">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EE3124"/>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bg1"/>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Title Slide P200">
    <p:spTree>
      <p:nvGrpSpPr>
        <p:cNvPr id="1" name=""/>
        <p:cNvGrpSpPr/>
        <p:nvPr/>
      </p:nvGrpSpPr>
      <p:grpSpPr>
        <a:xfrm>
          <a:off x="0" y="0"/>
          <a:ext cx="0" cy="0"/>
          <a:chOff x="0" y="0"/>
          <a:chExt cx="0" cy="0"/>
        </a:xfrm>
      </p:grpSpPr>
      <p:sp>
        <p:nvSpPr>
          <p:cNvPr id="10" name="Rectangle 9"/>
          <p:cNvSpPr/>
          <p:nvPr userDrawn="1"/>
        </p:nvSpPr>
        <p:spPr bwMode="auto">
          <a:xfrm>
            <a:off x="540000" y="1080000"/>
            <a:ext cx="8604000" cy="5778000"/>
          </a:xfrm>
          <a:prstGeom prst="rect">
            <a:avLst/>
          </a:prstGeom>
          <a:solidFill>
            <a:srgbClr val="D31245"/>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baseline="0">
                <a:solidFill>
                  <a:schemeClr val="bg1"/>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Box 12"/>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Title Slide P212">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F16D9A"/>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tx2"/>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tx2"/>
                </a:solidFill>
                <a:latin typeface="+mn-lt"/>
              </a:rPr>
              <a:t>An independent member of UHY international</a:t>
            </a:r>
            <a:endParaRPr lang="en-US" sz="800" dirty="0">
              <a:solidFill>
                <a:schemeClr val="tx2"/>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Design Option 2">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no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marL="0" marR="0" indent="0" algn="l" defTabSz="914400" rtl="0" eaLnBrk="1" fontAlgn="base" latinLnBrk="0" hangingPunct="1">
              <a:lnSpc>
                <a:spcPts val="1400"/>
              </a:lnSpc>
              <a:spcBef>
                <a:spcPct val="0"/>
              </a:spcBef>
              <a:spcAft>
                <a:spcPct val="0"/>
              </a:spcAft>
              <a:buClrTx/>
              <a:buSzTx/>
              <a:buFontTx/>
              <a:buNone/>
              <a:tabLst/>
              <a:defRPr sz="1100">
                <a:solidFill>
                  <a:schemeClr val="tx2"/>
                </a:solidFill>
                <a:latin typeface="FG Rebecca" pitchFamily="50" charset="0"/>
              </a:defRPr>
            </a:lvl1pPr>
          </a:lstStyle>
          <a:p>
            <a:pPr marL="0" marR="0" lvl="0" indent="0" algn="l" defTabSz="914400" rtl="0" eaLnBrk="1" fontAlgn="base" latinLnBrk="0" hangingPunct="1">
              <a:lnSpc>
                <a:spcPts val="14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chemeClr val="tx2"/>
                </a:solidFill>
                <a:effectLst/>
                <a:uLnTx/>
                <a:uFillTx/>
                <a:latin typeface="FG Rebecca" pitchFamily="50" charset="0"/>
                <a:ea typeface="+mn-ea"/>
                <a:cs typeface="+mn-cs"/>
              </a:rPr>
              <a:t>The Next Level of Service</a:t>
            </a:r>
            <a:endParaRPr kumimoji="0" lang="en-US" sz="1000" b="0" i="0" u="none" strike="noStrike" kern="0" cap="none" spc="0" normalizeH="0" baseline="0" noProof="0" dirty="0">
              <a:ln>
                <a:noFill/>
              </a:ln>
              <a:solidFill>
                <a:schemeClr val="tx2"/>
              </a:solidFill>
              <a:effectLst/>
              <a:uLnTx/>
              <a:uFillTx/>
              <a:latin typeface="FG Rebecca" pitchFamily="50" charset="0"/>
              <a:ea typeface="+mn-ea"/>
              <a:cs typeface="+mn-cs"/>
            </a:endParaRPr>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tx2"/>
                </a:solidFill>
                <a:latin typeface="+mn-lt"/>
              </a:rPr>
              <a:t>An independent member of UHY international</a:t>
            </a:r>
            <a:endParaRPr lang="en-US" sz="800" dirty="0">
              <a:solidFill>
                <a:schemeClr val="tx2"/>
              </a:solidFill>
              <a:latin typeface="+mn-lt"/>
            </a:endParaRPr>
          </a:p>
        </p:txBody>
      </p:sp>
      <p:pic>
        <p:nvPicPr>
          <p:cNvPr id="14" name="Picture 13" descr="NAT_Title_icon_NEW_2_150dpi.png"/>
          <p:cNvPicPr>
            <a:picLocks noChangeAspect="1"/>
          </p:cNvPicPr>
          <p:nvPr userDrawn="1"/>
        </p:nvPicPr>
        <p:blipFill>
          <a:blip r:embed="rId2" cstate="print"/>
          <a:stretch>
            <a:fillRect/>
          </a:stretch>
        </p:blipFill>
        <p:spPr>
          <a:xfrm>
            <a:off x="4428000" y="3024000"/>
            <a:ext cx="4157129" cy="3090417"/>
          </a:xfrm>
          <a:prstGeom prst="rect">
            <a:avLst/>
          </a:prstGeom>
        </p:spPr>
      </p:pic>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Title Slide P241">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B51A8A"/>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bg1"/>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Title Slide P229">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7A003C"/>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bg1"/>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Title Slide P262">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56004E"/>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bg1"/>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Title Slide P2572">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B28FC2"/>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tx2"/>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tx2"/>
                </a:solidFill>
                <a:latin typeface="+mn-lt"/>
              </a:rPr>
              <a:t>An independent member of UHY international</a:t>
            </a:r>
            <a:endParaRPr lang="en-US" sz="800" dirty="0">
              <a:solidFill>
                <a:schemeClr val="tx2"/>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Title Slide P266">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5A3F99"/>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baseline="0">
                <a:solidFill>
                  <a:schemeClr val="bg1"/>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1_Title Slide P2745">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232F84"/>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bg1"/>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Slide P571">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chemeClr val="bg2">
              <a:lumMod val="40000"/>
              <a:lumOff val="60000"/>
            </a:schemeClr>
          </a:solidFill>
          <a:ln w="9525" cap="flat" cmpd="sng" algn="ctr">
            <a:noFill/>
            <a:prstDash val="solid"/>
            <a:round/>
            <a:headEnd type="none" w="med" len="med"/>
            <a:tailEnd type="none" w="med" len="med"/>
          </a:ln>
          <a:effectLs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tx2"/>
                </a:solidFill>
                <a:latin typeface="+mn-lt"/>
              </a:rPr>
              <a:t>An independent member of UHY international</a:t>
            </a:r>
            <a:endParaRPr lang="en-US" sz="800" dirty="0">
              <a:solidFill>
                <a:schemeClr val="tx2"/>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Title Slide P3275">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00ACA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bg1"/>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Title Slide P3302">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004D43"/>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bg1"/>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29DB57FE-FD79-455B-AEDA-1CCD5E6F40A4}" type="slidenum">
              <a:rPr lang="en-US"/>
              <a:pPr/>
              <a:t>‹#›</a:t>
            </a:fld>
            <a:endParaRPr lang="en-US" dirty="0"/>
          </a:p>
        </p:txBody>
      </p:sp>
    </p:spTree>
    <p:extLst>
      <p:ext uri="{BB962C8B-B14F-4D97-AF65-F5344CB8AC3E}">
        <p14:creationId xmlns:p14="http://schemas.microsoft.com/office/powerpoint/2010/main" val="12535995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Design Option 3">
    <p:spTree>
      <p:nvGrpSpPr>
        <p:cNvPr id="1" name=""/>
        <p:cNvGrpSpPr/>
        <p:nvPr/>
      </p:nvGrpSpPr>
      <p:grpSpPr>
        <a:xfrm>
          <a:off x="0" y="0"/>
          <a:ext cx="0" cy="0"/>
          <a:chOff x="0" y="0"/>
          <a:chExt cx="0" cy="0"/>
        </a:xfrm>
      </p:grpSpPr>
      <p:pic>
        <p:nvPicPr>
          <p:cNvPr id="14" name="Picture 13" descr="NAT_Title_icon_NEW_3_150dpi.png"/>
          <p:cNvPicPr>
            <a:picLocks noChangeAspect="1"/>
          </p:cNvPicPr>
          <p:nvPr userDrawn="1"/>
        </p:nvPicPr>
        <p:blipFill>
          <a:blip r:embed="rId2" cstate="print"/>
          <a:stretch>
            <a:fillRect/>
          </a:stretch>
        </p:blipFill>
        <p:spPr>
          <a:xfrm>
            <a:off x="3645777" y="2520000"/>
            <a:ext cx="5229936" cy="4333898"/>
          </a:xfrm>
          <a:prstGeom prst="rect">
            <a:avLst/>
          </a:prstGeom>
        </p:spPr>
      </p:pic>
      <p:sp>
        <p:nvSpPr>
          <p:cNvPr id="19" name="Rectangle 18"/>
          <p:cNvSpPr/>
          <p:nvPr/>
        </p:nvSpPr>
        <p:spPr bwMode="auto">
          <a:xfrm>
            <a:off x="540000" y="1080000"/>
            <a:ext cx="8604000" cy="5778000"/>
          </a:xfrm>
          <a:prstGeom prst="rect">
            <a:avLst/>
          </a:prstGeom>
          <a:no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marL="0" marR="0" indent="0" algn="l" defTabSz="914400" rtl="0" eaLnBrk="1" fontAlgn="base" latinLnBrk="0" hangingPunct="1">
              <a:lnSpc>
                <a:spcPts val="1400"/>
              </a:lnSpc>
              <a:spcBef>
                <a:spcPct val="0"/>
              </a:spcBef>
              <a:spcAft>
                <a:spcPct val="0"/>
              </a:spcAft>
              <a:buClrTx/>
              <a:buSzTx/>
              <a:buFontTx/>
              <a:buNone/>
              <a:tabLst/>
              <a:defRPr sz="1100">
                <a:solidFill>
                  <a:schemeClr val="tx2"/>
                </a:solidFill>
                <a:latin typeface="FG Rebecca" pitchFamily="50" charset="0"/>
              </a:defRPr>
            </a:lvl1pPr>
          </a:lstStyle>
          <a:p>
            <a:pPr marL="0" marR="0" lvl="0" indent="0" algn="l" defTabSz="914400" rtl="0" eaLnBrk="1" fontAlgn="base" latinLnBrk="0" hangingPunct="1">
              <a:lnSpc>
                <a:spcPts val="14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chemeClr val="tx2"/>
                </a:solidFill>
                <a:effectLst/>
                <a:uLnTx/>
                <a:uFillTx/>
                <a:latin typeface="FG Rebecca" pitchFamily="50" charset="0"/>
                <a:ea typeface="+mn-ea"/>
                <a:cs typeface="+mn-cs"/>
              </a:rPr>
              <a:t>The Next Level of Service</a:t>
            </a:r>
            <a:endParaRPr kumimoji="0" lang="en-US" sz="1000" b="0" i="0" u="none" strike="noStrike" kern="0" cap="none" spc="0" normalizeH="0" baseline="0" noProof="0" dirty="0">
              <a:ln>
                <a:noFill/>
              </a:ln>
              <a:solidFill>
                <a:schemeClr val="tx2"/>
              </a:solidFill>
              <a:effectLst/>
              <a:uLnTx/>
              <a:uFillTx/>
              <a:latin typeface="FG Rebecca" pitchFamily="50" charset="0"/>
              <a:ea typeface="+mn-ea"/>
              <a:cs typeface="+mn-cs"/>
            </a:endParaRPr>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tx2"/>
                </a:solidFill>
                <a:latin typeface="+mn-lt"/>
              </a:rPr>
              <a:t>An independent member of UHY international</a:t>
            </a:r>
            <a:endParaRPr lang="en-US" sz="800" dirty="0">
              <a:solidFill>
                <a:schemeClr val="tx2"/>
              </a:solidFill>
              <a:latin typeface="+mn-lt"/>
            </a:endParaRPr>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Slide Number Placeholder 2"/>
          <p:cNvSpPr>
            <a:spLocks noGrp="1"/>
          </p:cNvSpPr>
          <p:nvPr>
            <p:ph type="sldNum" sz="quarter" idx="10"/>
          </p:nvPr>
        </p:nvSpPr>
        <p:spPr/>
        <p:txBody>
          <a:bodyPr/>
          <a:lstStyle/>
          <a:p>
            <a:fld id="{F795E88F-7D9A-4261-8E02-F16CE4457A9A}" type="slidenum">
              <a:rPr lang="en-US" smtClean="0"/>
              <a:pPr/>
              <a:t>‹#›</a:t>
            </a:fld>
            <a:endParaRPr lang="en-US" dirty="0"/>
          </a:p>
        </p:txBody>
      </p:sp>
      <p:sp>
        <p:nvSpPr>
          <p:cNvPr id="5" name="Text Placeholder 4"/>
          <p:cNvSpPr>
            <a:spLocks noGrp="1"/>
          </p:cNvSpPr>
          <p:nvPr>
            <p:ph type="body" sz="quarter" idx="11"/>
          </p:nvPr>
        </p:nvSpPr>
        <p:spPr>
          <a:xfrm>
            <a:off x="863999" y="1332000"/>
            <a:ext cx="8011714" cy="4140000"/>
          </a:xfrm>
        </p:spPr>
        <p:txBody>
          <a:bodyPr/>
          <a:lstStyle>
            <a:lvl1pPr defTabSz="360000">
              <a:lnSpc>
                <a:spcPct val="100000"/>
              </a:lnSpc>
              <a:tabLst/>
              <a:defRPr sz="2400">
                <a:solidFill>
                  <a:schemeClr val="tx2"/>
                </a:solidFill>
              </a:defRPr>
            </a:lvl1pPr>
            <a:lvl2pPr marL="270000" indent="-270000" defTabSz="360000">
              <a:lnSpc>
                <a:spcPct val="100000"/>
              </a:lnSpc>
              <a:tabLst/>
              <a:defRPr sz="2400">
                <a:solidFill>
                  <a:schemeClr val="tx2"/>
                </a:solidFill>
              </a:defRPr>
            </a:lvl2pPr>
            <a:lvl3pPr marL="540000" indent="-270000" defTabSz="360000">
              <a:lnSpc>
                <a:spcPct val="100000"/>
              </a:lnSpc>
              <a:buFont typeface="Trebuchet MS" pitchFamily="34" charset="0"/>
              <a:buChar char="−"/>
              <a:tabLst/>
              <a:defRPr sz="2000">
                <a:solidFill>
                  <a:schemeClr val="tx2"/>
                </a:solidFill>
              </a:defRPr>
            </a:lvl3pPr>
            <a:lvl4pPr marL="810000" indent="-270000" defTabSz="360000">
              <a:lnSpc>
                <a:spcPct val="100000"/>
              </a:lnSpc>
              <a:buFont typeface="Wingdings" pitchFamily="2" charset="2"/>
              <a:buChar char="§"/>
              <a:tabLst/>
              <a:defRPr sz="1800">
                <a:solidFill>
                  <a:schemeClr val="tx2"/>
                </a:solidFill>
              </a:defRPr>
            </a:lvl4pPr>
            <a:lvl5pPr marL="1080000" indent="-270000" defTabSz="360000">
              <a:lnSpc>
                <a:spcPct val="100000"/>
              </a:lnSpc>
              <a:buFont typeface="Trebuchet MS" pitchFamily="34" charset="0"/>
              <a:buChar char="−"/>
              <a:tabLst/>
              <a:defRPr sz="18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685828495"/>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863999" y="1332000"/>
            <a:ext cx="8011713" cy="4140000"/>
          </a:xfrm>
        </p:spPr>
        <p:txBody>
          <a:bodyPr/>
          <a:lstStyle/>
          <a:p>
            <a:endParaRPr lang="en-GB" dirty="0"/>
          </a:p>
        </p:txBody>
      </p:sp>
      <p:sp>
        <p:nvSpPr>
          <p:cNvPr id="2" name="Title 1"/>
          <p:cNvSpPr>
            <a:spLocks noGrp="1"/>
          </p:cNvSpPr>
          <p:nvPr>
            <p:ph type="title"/>
          </p:nvPr>
        </p:nvSpPr>
        <p:spPr>
          <a:xfrm>
            <a:off x="864000" y="234000"/>
            <a:ext cx="5508000" cy="720000"/>
          </a:xfrm>
        </p:spPr>
        <p:txBody>
          <a:bodyPr/>
          <a:lstStyle>
            <a:lvl1pPr algn="l">
              <a:lnSpc>
                <a:spcPts val="2800"/>
              </a:lnSpc>
              <a:defRPr sz="2800" b="0" cap="all" baseline="0"/>
            </a:lvl1pPr>
          </a:lstStyle>
          <a:p>
            <a:r>
              <a:rPr lang="en-US" dirty="0" smtClean="0"/>
              <a:t>Click to edit Master title style</a:t>
            </a:r>
            <a:endParaRPr lang="en-GB" dirty="0"/>
          </a:p>
        </p:txBody>
      </p:sp>
      <p:sp>
        <p:nvSpPr>
          <p:cNvPr id="4" name="Slide Number Placeholder 3"/>
          <p:cNvSpPr>
            <a:spLocks noGrp="1"/>
          </p:cNvSpPr>
          <p:nvPr>
            <p:ph type="sldNum" sz="quarter" idx="10"/>
          </p:nvPr>
        </p:nvSpPr>
        <p:spPr/>
        <p:txBody>
          <a:bodyPr/>
          <a:lstStyle>
            <a:lvl1pPr>
              <a:defRPr/>
            </a:lvl1pPr>
          </a:lstStyle>
          <a:p>
            <a:fld id="{5254EF57-651B-4D2B-9A93-3D270652E651}" type="slidenum">
              <a:rPr lang="en-US"/>
              <a:pPr/>
              <a:t>‹#›</a:t>
            </a:fld>
            <a:endParaRPr lang="en-US" dirty="0"/>
          </a:p>
        </p:txBody>
      </p:sp>
    </p:spTree>
    <p:extLst>
      <p:ext uri="{BB962C8B-B14F-4D97-AF65-F5344CB8AC3E}">
        <p14:creationId xmlns:p14="http://schemas.microsoft.com/office/powerpoint/2010/main" val="4231862657"/>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864000" y="1332000"/>
            <a:ext cx="2736000" cy="41400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3744000" y="1332000"/>
            <a:ext cx="2736000" cy="41400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Slide Number Placeholder 4"/>
          <p:cNvSpPr>
            <a:spLocks noGrp="1"/>
          </p:cNvSpPr>
          <p:nvPr>
            <p:ph type="sldNum" sz="quarter" idx="10"/>
          </p:nvPr>
        </p:nvSpPr>
        <p:spPr/>
        <p:txBody>
          <a:bodyPr/>
          <a:lstStyle>
            <a:lvl1pPr>
              <a:defRPr/>
            </a:lvl1pPr>
          </a:lstStyle>
          <a:p>
            <a:fld id="{33156416-618F-4134-9A21-EC5582BAFCB5}" type="slidenum">
              <a:rPr lang="en-US"/>
              <a:pPr/>
              <a:t>‹#›</a:t>
            </a:fld>
            <a:endParaRPr lang="en-US" dirty="0"/>
          </a:p>
        </p:txBody>
      </p:sp>
    </p:spTree>
    <p:extLst>
      <p:ext uri="{BB962C8B-B14F-4D97-AF65-F5344CB8AC3E}">
        <p14:creationId xmlns:p14="http://schemas.microsoft.com/office/powerpoint/2010/main" val="2243063489"/>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64000" y="234000"/>
            <a:ext cx="5508000" cy="720000"/>
          </a:xfrm>
        </p:spPr>
        <p:txBody>
          <a:bodyPr/>
          <a:lstStyle>
            <a:lvl1pPr>
              <a:defRPr/>
            </a:lvl1pPr>
          </a:lstStyle>
          <a:p>
            <a:r>
              <a:rPr lang="en-US" dirty="0" smtClean="0"/>
              <a:t>Click to edit Master title style</a:t>
            </a:r>
            <a:endParaRPr lang="en-GB" dirty="0"/>
          </a:p>
        </p:txBody>
      </p:sp>
      <p:sp>
        <p:nvSpPr>
          <p:cNvPr id="4" name="Content Placeholder 3"/>
          <p:cNvSpPr>
            <a:spLocks noGrp="1"/>
          </p:cNvSpPr>
          <p:nvPr>
            <p:ph sz="half" idx="2"/>
          </p:nvPr>
        </p:nvSpPr>
        <p:spPr>
          <a:xfrm>
            <a:off x="864000" y="1332000"/>
            <a:ext cx="3924000" cy="4140000"/>
          </a:xfrm>
        </p:spPr>
        <p:txBody>
          <a:bodyPr/>
          <a:lstStyle>
            <a:lvl1pPr>
              <a:defRPr sz="24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Content Placeholder 5"/>
          <p:cNvSpPr>
            <a:spLocks noGrp="1"/>
          </p:cNvSpPr>
          <p:nvPr>
            <p:ph sz="quarter" idx="4"/>
          </p:nvPr>
        </p:nvSpPr>
        <p:spPr>
          <a:xfrm>
            <a:off x="4951713" y="1332000"/>
            <a:ext cx="3924000" cy="4140000"/>
          </a:xfrm>
        </p:spPr>
        <p:txBody>
          <a:bodyPr/>
          <a:lstStyle>
            <a:lvl1pPr>
              <a:defRPr sz="24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Slide Number Placeholder 6"/>
          <p:cNvSpPr>
            <a:spLocks noGrp="1"/>
          </p:cNvSpPr>
          <p:nvPr>
            <p:ph type="sldNum" sz="quarter" idx="10"/>
          </p:nvPr>
        </p:nvSpPr>
        <p:spPr/>
        <p:txBody>
          <a:bodyPr/>
          <a:lstStyle>
            <a:lvl1pPr>
              <a:defRPr/>
            </a:lvl1pPr>
          </a:lstStyle>
          <a:p>
            <a:fld id="{5293D3AF-CC34-4343-ABE9-AEE8221EC0AF}" type="slidenum">
              <a:rPr lang="en-US"/>
              <a:pPr/>
              <a:t>‹#›</a:t>
            </a:fld>
            <a:endParaRPr lang="en-US" dirty="0"/>
          </a:p>
        </p:txBody>
      </p:sp>
    </p:spTree>
    <p:extLst>
      <p:ext uri="{BB962C8B-B14F-4D97-AF65-F5344CB8AC3E}">
        <p14:creationId xmlns:p14="http://schemas.microsoft.com/office/powerpoint/2010/main" val="3465381506"/>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06B96C30-A716-4456-AA17-FA4770DE6630}" type="slidenum">
              <a:rPr lang="en-US"/>
              <a:pPr/>
              <a:t>‹#›</a:t>
            </a:fld>
            <a:endParaRPr lang="en-US" dirty="0"/>
          </a:p>
        </p:txBody>
      </p:sp>
    </p:spTree>
    <p:extLst>
      <p:ext uri="{BB962C8B-B14F-4D97-AF65-F5344CB8AC3E}">
        <p14:creationId xmlns:p14="http://schemas.microsoft.com/office/powerpoint/2010/main" val="749651412"/>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22F40F1-213F-408A-8CAB-6FF340B0C9CD}" type="slidenum">
              <a:rPr lang="en-US"/>
              <a:pPr/>
              <a:t>‹#›</a:t>
            </a:fld>
            <a:endParaRPr lang="en-US" dirty="0"/>
          </a:p>
        </p:txBody>
      </p:sp>
    </p:spTree>
    <p:extLst>
      <p:ext uri="{BB962C8B-B14F-4D97-AF65-F5344CB8AC3E}">
        <p14:creationId xmlns:p14="http://schemas.microsoft.com/office/powerpoint/2010/main" val="1761002046"/>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865189" y="1340768"/>
            <a:ext cx="8010524" cy="4140000"/>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A6386F01-0FDE-4EB1-BF50-6104080FF2FB}" type="slidenum">
              <a:rPr lang="en-US"/>
              <a:pPr/>
              <a:t>‹#›</a:t>
            </a:fld>
            <a:endParaRPr lang="en-US" dirty="0"/>
          </a:p>
        </p:txBody>
      </p:sp>
    </p:spTree>
    <p:extLst>
      <p:ext uri="{BB962C8B-B14F-4D97-AF65-F5344CB8AC3E}">
        <p14:creationId xmlns:p14="http://schemas.microsoft.com/office/powerpoint/2010/main" val="3413015636"/>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9882" y="1340768"/>
            <a:ext cx="2135831" cy="4140000"/>
          </a:xfrm>
        </p:spPr>
        <p:txBody>
          <a:bodyPr vert="eaVert"/>
          <a:lstStyle>
            <a:lvl1pPr>
              <a:defRPr b="1"/>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a:xfrm>
            <a:off x="870334" y="1340769"/>
            <a:ext cx="5763942" cy="4140000"/>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4D0A9704-4B6F-4A79-B654-EA7A891B3C9D}" type="slidenum">
              <a:rPr lang="en-US"/>
              <a:pPr/>
              <a:t>‹#›</a:t>
            </a:fld>
            <a:endParaRPr lang="en-US" dirty="0"/>
          </a:p>
        </p:txBody>
      </p:sp>
    </p:spTree>
    <p:extLst>
      <p:ext uri="{BB962C8B-B14F-4D97-AF65-F5344CB8AC3E}">
        <p14:creationId xmlns:p14="http://schemas.microsoft.com/office/powerpoint/2010/main" val="1512704739"/>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29DB57FE-FD79-455B-AEDA-1CCD5E6F40A4}" type="slidenum">
              <a:rPr lang="en-US"/>
              <a:pPr/>
              <a:t>‹#›</a:t>
            </a:fld>
            <a:endParaRPr lang="en-US" dirty="0"/>
          </a:p>
        </p:txBody>
      </p:sp>
    </p:spTree>
    <p:extLst>
      <p:ext uri="{BB962C8B-B14F-4D97-AF65-F5344CB8AC3E}">
        <p14:creationId xmlns:p14="http://schemas.microsoft.com/office/powerpoint/2010/main" val="1253599555"/>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Slide Number Placeholder 2"/>
          <p:cNvSpPr>
            <a:spLocks noGrp="1"/>
          </p:cNvSpPr>
          <p:nvPr>
            <p:ph type="sldNum" sz="quarter" idx="10"/>
          </p:nvPr>
        </p:nvSpPr>
        <p:spPr/>
        <p:txBody>
          <a:bodyPr/>
          <a:lstStyle/>
          <a:p>
            <a:fld id="{F795E88F-7D9A-4261-8E02-F16CE4457A9A}" type="slidenum">
              <a:rPr lang="en-US" smtClean="0"/>
              <a:pPr/>
              <a:t>‹#›</a:t>
            </a:fld>
            <a:endParaRPr lang="en-US" dirty="0"/>
          </a:p>
        </p:txBody>
      </p:sp>
      <p:sp>
        <p:nvSpPr>
          <p:cNvPr id="5" name="Text Placeholder 4"/>
          <p:cNvSpPr>
            <a:spLocks noGrp="1"/>
          </p:cNvSpPr>
          <p:nvPr>
            <p:ph type="body" sz="quarter" idx="11"/>
          </p:nvPr>
        </p:nvSpPr>
        <p:spPr>
          <a:xfrm>
            <a:off x="863999" y="1332000"/>
            <a:ext cx="8011714" cy="4320000"/>
          </a:xfrm>
        </p:spPr>
        <p:txBody>
          <a:bodyPr/>
          <a:lstStyle>
            <a:lvl1pPr defTabSz="360000">
              <a:lnSpc>
                <a:spcPct val="100000"/>
              </a:lnSpc>
              <a:tabLst/>
              <a:defRPr sz="2400">
                <a:solidFill>
                  <a:schemeClr val="tx2"/>
                </a:solidFill>
              </a:defRPr>
            </a:lvl1pPr>
            <a:lvl2pPr marL="270000" indent="-270000" defTabSz="360000">
              <a:lnSpc>
                <a:spcPct val="100000"/>
              </a:lnSpc>
              <a:tabLst/>
              <a:defRPr sz="2400">
                <a:solidFill>
                  <a:schemeClr val="tx2"/>
                </a:solidFill>
              </a:defRPr>
            </a:lvl2pPr>
            <a:lvl3pPr marL="540000" indent="-270000" defTabSz="360000">
              <a:lnSpc>
                <a:spcPct val="100000"/>
              </a:lnSpc>
              <a:buFont typeface="Trebuchet MS" pitchFamily="34" charset="0"/>
              <a:buChar char="−"/>
              <a:tabLst/>
              <a:defRPr sz="2000">
                <a:solidFill>
                  <a:schemeClr val="tx2"/>
                </a:solidFill>
              </a:defRPr>
            </a:lvl3pPr>
            <a:lvl4pPr marL="810000" indent="-270000" defTabSz="360000">
              <a:lnSpc>
                <a:spcPct val="100000"/>
              </a:lnSpc>
              <a:buFont typeface="Wingdings" pitchFamily="2" charset="2"/>
              <a:buChar char="§"/>
              <a:tabLst/>
              <a:defRPr sz="1800">
                <a:solidFill>
                  <a:schemeClr val="tx2"/>
                </a:solidFill>
              </a:defRPr>
            </a:lvl4pPr>
            <a:lvl5pPr marL="1080000" indent="-270000" defTabSz="360000">
              <a:lnSpc>
                <a:spcPct val="100000"/>
              </a:lnSpc>
              <a:buFont typeface="Trebuchet MS" pitchFamily="34" charset="0"/>
              <a:buChar char="−"/>
              <a:tabLst/>
              <a:defRPr sz="18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68582849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lide Design Option 4">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no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marL="0" marR="0" indent="0" algn="l" defTabSz="914400" rtl="0" eaLnBrk="1" fontAlgn="base" latinLnBrk="0" hangingPunct="1">
              <a:lnSpc>
                <a:spcPts val="1400"/>
              </a:lnSpc>
              <a:spcBef>
                <a:spcPct val="0"/>
              </a:spcBef>
              <a:spcAft>
                <a:spcPct val="0"/>
              </a:spcAft>
              <a:buClrTx/>
              <a:buSzTx/>
              <a:buFontTx/>
              <a:buNone/>
              <a:tabLst/>
              <a:defRPr sz="1100">
                <a:solidFill>
                  <a:schemeClr val="tx2"/>
                </a:solidFill>
                <a:latin typeface="FG Rebecca" pitchFamily="50" charset="0"/>
              </a:defRPr>
            </a:lvl1pPr>
          </a:lstStyle>
          <a:p>
            <a:pPr marL="0" marR="0" lvl="0" indent="0" algn="l" defTabSz="914400" rtl="0" eaLnBrk="1" fontAlgn="base" latinLnBrk="0" hangingPunct="1">
              <a:lnSpc>
                <a:spcPts val="1400"/>
              </a:lnSpc>
              <a:spcBef>
                <a:spcPct val="0"/>
              </a:spcBef>
              <a:spcAft>
                <a:spcPct val="0"/>
              </a:spcAft>
              <a:buClrTx/>
              <a:buSzTx/>
              <a:buFontTx/>
              <a:buNone/>
              <a:tabLst/>
              <a:defRPr/>
            </a:pPr>
            <a:r>
              <a:rPr kumimoji="0" lang="en-US" sz="1000" b="0" i="0" u="none" strike="noStrike" kern="0" cap="none" spc="0" normalizeH="0" baseline="0" noProof="0" dirty="0" smtClean="0">
                <a:ln>
                  <a:noFill/>
                </a:ln>
                <a:solidFill>
                  <a:schemeClr val="tx2"/>
                </a:solidFill>
                <a:effectLst/>
                <a:uLnTx/>
                <a:uFillTx/>
                <a:latin typeface="FG Rebecca" pitchFamily="50" charset="0"/>
                <a:ea typeface="+mn-ea"/>
                <a:cs typeface="+mn-cs"/>
              </a:rPr>
              <a:t>The Next Level of Service</a:t>
            </a:r>
            <a:endParaRPr kumimoji="0" lang="en-US" sz="1000" b="0" i="0" u="none" strike="noStrike" kern="0" cap="none" spc="0" normalizeH="0" baseline="0" noProof="0" dirty="0">
              <a:ln>
                <a:noFill/>
              </a:ln>
              <a:solidFill>
                <a:schemeClr val="tx2"/>
              </a:solidFill>
              <a:effectLst/>
              <a:uLnTx/>
              <a:uFillTx/>
              <a:latin typeface="FG Rebecca" pitchFamily="50" charset="0"/>
              <a:ea typeface="+mn-ea"/>
              <a:cs typeface="+mn-cs"/>
            </a:endParaRPr>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tx2"/>
                </a:solidFill>
                <a:latin typeface="+mn-lt"/>
              </a:rPr>
              <a:t>An independent member of UHY international</a:t>
            </a:r>
            <a:endParaRPr lang="en-US" sz="800" dirty="0">
              <a:solidFill>
                <a:schemeClr val="tx2"/>
              </a:solidFill>
              <a:latin typeface="+mn-lt"/>
            </a:endParaRPr>
          </a:p>
        </p:txBody>
      </p:sp>
      <p:pic>
        <p:nvPicPr>
          <p:cNvPr id="14" name="Picture 13" descr="NAT_Title_icon_NEW_4_150dpi.png"/>
          <p:cNvPicPr>
            <a:picLocks noChangeAspect="1"/>
          </p:cNvPicPr>
          <p:nvPr userDrawn="1"/>
        </p:nvPicPr>
        <p:blipFill>
          <a:blip r:embed="rId2" cstate="print"/>
          <a:stretch>
            <a:fillRect/>
          </a:stretch>
        </p:blipFill>
        <p:spPr>
          <a:xfrm>
            <a:off x="865188" y="3096000"/>
            <a:ext cx="3925500" cy="2938029"/>
          </a:xfrm>
          <a:prstGeom prst="rect">
            <a:avLst/>
          </a:prstGeom>
        </p:spPr>
      </p:pic>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Disclosure Statement">
    <p:spTree>
      <p:nvGrpSpPr>
        <p:cNvPr id="1" name=""/>
        <p:cNvGrpSpPr/>
        <p:nvPr/>
      </p:nvGrpSpPr>
      <p:grpSpPr>
        <a:xfrm>
          <a:off x="0" y="0"/>
          <a:ext cx="0" cy="0"/>
          <a:chOff x="0" y="0"/>
          <a:chExt cx="0" cy="0"/>
        </a:xfrm>
      </p:grpSpPr>
      <p:cxnSp>
        <p:nvCxnSpPr>
          <p:cNvPr id="11" name="Straight Connector 10"/>
          <p:cNvCxnSpPr/>
          <p:nvPr userDrawn="1"/>
        </p:nvCxnSpPr>
        <p:spPr bwMode="auto">
          <a:xfrm>
            <a:off x="0" y="2340000"/>
            <a:ext cx="5112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0" y="990000"/>
            <a:ext cx="6336000" cy="0"/>
          </a:xfrm>
          <a:prstGeom prst="line">
            <a:avLst/>
          </a:prstGeom>
          <a:solidFill>
            <a:schemeClr val="accent1"/>
          </a:solidFill>
          <a:ln w="3810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787668"/>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863999" y="1332000"/>
            <a:ext cx="8011713" cy="4320000"/>
          </a:xfrm>
        </p:spPr>
        <p:txBody>
          <a:bodyPr/>
          <a:lstStyle/>
          <a:p>
            <a:endParaRPr lang="en-GB" dirty="0"/>
          </a:p>
        </p:txBody>
      </p:sp>
      <p:sp>
        <p:nvSpPr>
          <p:cNvPr id="2" name="Title 1"/>
          <p:cNvSpPr>
            <a:spLocks noGrp="1"/>
          </p:cNvSpPr>
          <p:nvPr>
            <p:ph type="title"/>
          </p:nvPr>
        </p:nvSpPr>
        <p:spPr>
          <a:xfrm>
            <a:off x="864000" y="234000"/>
            <a:ext cx="5508000" cy="720000"/>
          </a:xfrm>
        </p:spPr>
        <p:txBody>
          <a:bodyPr/>
          <a:lstStyle>
            <a:lvl1pPr algn="l">
              <a:lnSpc>
                <a:spcPts val="2800"/>
              </a:lnSpc>
              <a:defRPr sz="2800" b="0" cap="all" baseline="0"/>
            </a:lvl1pPr>
          </a:lstStyle>
          <a:p>
            <a:r>
              <a:rPr lang="en-US" dirty="0" smtClean="0"/>
              <a:t>Click to edit Master title style</a:t>
            </a:r>
            <a:endParaRPr lang="en-GB" dirty="0"/>
          </a:p>
        </p:txBody>
      </p:sp>
      <p:sp>
        <p:nvSpPr>
          <p:cNvPr id="4" name="Slide Number Placeholder 3"/>
          <p:cNvSpPr>
            <a:spLocks noGrp="1"/>
          </p:cNvSpPr>
          <p:nvPr>
            <p:ph type="sldNum" sz="quarter" idx="10"/>
          </p:nvPr>
        </p:nvSpPr>
        <p:spPr/>
        <p:txBody>
          <a:bodyPr/>
          <a:lstStyle>
            <a:lvl1pPr>
              <a:defRPr/>
            </a:lvl1pPr>
          </a:lstStyle>
          <a:p>
            <a:fld id="{5254EF57-651B-4D2B-9A93-3D270652E651}" type="slidenum">
              <a:rPr lang="en-US"/>
              <a:pPr/>
              <a:t>‹#›</a:t>
            </a:fld>
            <a:endParaRPr lang="en-US" dirty="0"/>
          </a:p>
        </p:txBody>
      </p:sp>
    </p:spTree>
    <p:extLst>
      <p:ext uri="{BB962C8B-B14F-4D97-AF65-F5344CB8AC3E}">
        <p14:creationId xmlns:p14="http://schemas.microsoft.com/office/powerpoint/2010/main" val="4231862657"/>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864000" y="1332000"/>
            <a:ext cx="2736000" cy="43200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3744000" y="1332000"/>
            <a:ext cx="2736000" cy="43200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Slide Number Placeholder 4"/>
          <p:cNvSpPr>
            <a:spLocks noGrp="1"/>
          </p:cNvSpPr>
          <p:nvPr>
            <p:ph type="sldNum" sz="quarter" idx="10"/>
          </p:nvPr>
        </p:nvSpPr>
        <p:spPr/>
        <p:txBody>
          <a:bodyPr/>
          <a:lstStyle>
            <a:lvl1pPr>
              <a:defRPr/>
            </a:lvl1pPr>
          </a:lstStyle>
          <a:p>
            <a:fld id="{33156416-618F-4134-9A21-EC5582BAFCB5}" type="slidenum">
              <a:rPr lang="en-US"/>
              <a:pPr/>
              <a:t>‹#›</a:t>
            </a:fld>
            <a:endParaRPr lang="en-US" dirty="0"/>
          </a:p>
        </p:txBody>
      </p:sp>
    </p:spTree>
    <p:extLst>
      <p:ext uri="{BB962C8B-B14F-4D97-AF65-F5344CB8AC3E}">
        <p14:creationId xmlns:p14="http://schemas.microsoft.com/office/powerpoint/2010/main" val="2243063489"/>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64000" y="234000"/>
            <a:ext cx="5508000" cy="720000"/>
          </a:xfrm>
        </p:spPr>
        <p:txBody>
          <a:bodyPr/>
          <a:lstStyle>
            <a:lvl1pPr>
              <a:defRPr/>
            </a:lvl1pPr>
          </a:lstStyle>
          <a:p>
            <a:r>
              <a:rPr lang="en-US" dirty="0" smtClean="0"/>
              <a:t>Click to edit Master title style</a:t>
            </a:r>
            <a:endParaRPr lang="en-GB" dirty="0"/>
          </a:p>
        </p:txBody>
      </p:sp>
      <p:sp>
        <p:nvSpPr>
          <p:cNvPr id="4" name="Content Placeholder 3"/>
          <p:cNvSpPr>
            <a:spLocks noGrp="1"/>
          </p:cNvSpPr>
          <p:nvPr>
            <p:ph sz="half" idx="2"/>
          </p:nvPr>
        </p:nvSpPr>
        <p:spPr>
          <a:xfrm>
            <a:off x="864000" y="1332000"/>
            <a:ext cx="3924000" cy="4320000"/>
          </a:xfrm>
        </p:spPr>
        <p:txBody>
          <a:bodyPr/>
          <a:lstStyle>
            <a:lvl1pPr>
              <a:defRPr sz="24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Content Placeholder 5"/>
          <p:cNvSpPr>
            <a:spLocks noGrp="1"/>
          </p:cNvSpPr>
          <p:nvPr>
            <p:ph sz="quarter" idx="4"/>
          </p:nvPr>
        </p:nvSpPr>
        <p:spPr>
          <a:xfrm>
            <a:off x="4951713" y="1332000"/>
            <a:ext cx="3924000" cy="4320000"/>
          </a:xfrm>
        </p:spPr>
        <p:txBody>
          <a:bodyPr/>
          <a:lstStyle>
            <a:lvl1pPr>
              <a:defRPr sz="24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Slide Number Placeholder 6"/>
          <p:cNvSpPr>
            <a:spLocks noGrp="1"/>
          </p:cNvSpPr>
          <p:nvPr>
            <p:ph type="sldNum" sz="quarter" idx="10"/>
          </p:nvPr>
        </p:nvSpPr>
        <p:spPr/>
        <p:txBody>
          <a:bodyPr/>
          <a:lstStyle>
            <a:lvl1pPr>
              <a:defRPr/>
            </a:lvl1pPr>
          </a:lstStyle>
          <a:p>
            <a:fld id="{5293D3AF-CC34-4343-ABE9-AEE8221EC0AF}" type="slidenum">
              <a:rPr lang="en-US"/>
              <a:pPr/>
              <a:t>‹#›</a:t>
            </a:fld>
            <a:endParaRPr lang="en-US" dirty="0"/>
          </a:p>
        </p:txBody>
      </p:sp>
    </p:spTree>
    <p:extLst>
      <p:ext uri="{BB962C8B-B14F-4D97-AF65-F5344CB8AC3E}">
        <p14:creationId xmlns:p14="http://schemas.microsoft.com/office/powerpoint/2010/main" val="3465381506"/>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06B96C30-A716-4456-AA17-FA4770DE6630}" type="slidenum">
              <a:rPr lang="en-US"/>
              <a:pPr/>
              <a:t>‹#›</a:t>
            </a:fld>
            <a:endParaRPr lang="en-US" dirty="0"/>
          </a:p>
        </p:txBody>
      </p:sp>
    </p:spTree>
    <p:extLst>
      <p:ext uri="{BB962C8B-B14F-4D97-AF65-F5344CB8AC3E}">
        <p14:creationId xmlns:p14="http://schemas.microsoft.com/office/powerpoint/2010/main" val="749651412"/>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22F40F1-213F-408A-8CAB-6FF340B0C9CD}" type="slidenum">
              <a:rPr lang="en-US"/>
              <a:pPr/>
              <a:t>‹#›</a:t>
            </a:fld>
            <a:endParaRPr lang="en-US" dirty="0"/>
          </a:p>
        </p:txBody>
      </p:sp>
    </p:spTree>
    <p:extLst>
      <p:ext uri="{BB962C8B-B14F-4D97-AF65-F5344CB8AC3E}">
        <p14:creationId xmlns:p14="http://schemas.microsoft.com/office/powerpoint/2010/main" val="1761002046"/>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865188" y="1340768"/>
            <a:ext cx="8010525" cy="4320000"/>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A6386F01-0FDE-4EB1-BF50-6104080FF2FB}" type="slidenum">
              <a:rPr lang="en-US"/>
              <a:pPr/>
              <a:t>‹#›</a:t>
            </a:fld>
            <a:endParaRPr lang="en-US" dirty="0"/>
          </a:p>
        </p:txBody>
      </p:sp>
    </p:spTree>
    <p:extLst>
      <p:ext uri="{BB962C8B-B14F-4D97-AF65-F5344CB8AC3E}">
        <p14:creationId xmlns:p14="http://schemas.microsoft.com/office/powerpoint/2010/main" val="3413015636"/>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9882" y="1340768"/>
            <a:ext cx="2135831" cy="4320000"/>
          </a:xfrm>
        </p:spPr>
        <p:txBody>
          <a:bodyPr vert="eaVert"/>
          <a:lstStyle>
            <a:lvl1pPr>
              <a:defRPr b="1"/>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a:xfrm>
            <a:off x="870334" y="1340769"/>
            <a:ext cx="5763942" cy="4320000"/>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4D0A9704-4B6F-4A79-B654-EA7A891B3C9D}" type="slidenum">
              <a:rPr lang="en-US"/>
              <a:pPr/>
              <a:t>‹#›</a:t>
            </a:fld>
            <a:endParaRPr lang="en-US" dirty="0"/>
          </a:p>
        </p:txBody>
      </p:sp>
    </p:spTree>
    <p:extLst>
      <p:ext uri="{BB962C8B-B14F-4D97-AF65-F5344CB8AC3E}">
        <p14:creationId xmlns:p14="http://schemas.microsoft.com/office/powerpoint/2010/main" val="1512704739"/>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29DB57FE-FD79-455B-AEDA-1CCD5E6F40A4}" type="slidenum">
              <a:rPr lang="en-US"/>
              <a:pPr/>
              <a:t>‹#›</a:t>
            </a:fld>
            <a:endParaRPr lang="en-US" dirty="0"/>
          </a:p>
        </p:txBody>
      </p:sp>
    </p:spTree>
    <p:extLst>
      <p:ext uri="{BB962C8B-B14F-4D97-AF65-F5344CB8AC3E}">
        <p14:creationId xmlns:p14="http://schemas.microsoft.com/office/powerpoint/2010/main" val="1253599555"/>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Slide Number Placeholder 2"/>
          <p:cNvSpPr>
            <a:spLocks noGrp="1"/>
          </p:cNvSpPr>
          <p:nvPr>
            <p:ph type="sldNum" sz="quarter" idx="10"/>
          </p:nvPr>
        </p:nvSpPr>
        <p:spPr/>
        <p:txBody>
          <a:bodyPr/>
          <a:lstStyle/>
          <a:p>
            <a:fld id="{F795E88F-7D9A-4261-8E02-F16CE4457A9A}" type="slidenum">
              <a:rPr lang="en-US" smtClean="0"/>
              <a:pPr/>
              <a:t>‹#›</a:t>
            </a:fld>
            <a:endParaRPr lang="en-US" dirty="0"/>
          </a:p>
        </p:txBody>
      </p:sp>
      <p:sp>
        <p:nvSpPr>
          <p:cNvPr id="5" name="Text Placeholder 4"/>
          <p:cNvSpPr>
            <a:spLocks noGrp="1"/>
          </p:cNvSpPr>
          <p:nvPr>
            <p:ph type="body" sz="quarter" idx="11"/>
          </p:nvPr>
        </p:nvSpPr>
        <p:spPr>
          <a:xfrm>
            <a:off x="863999" y="1332000"/>
            <a:ext cx="8011714" cy="4860000"/>
          </a:xfrm>
        </p:spPr>
        <p:txBody>
          <a:bodyPr/>
          <a:lstStyle>
            <a:lvl1pPr defTabSz="360000">
              <a:lnSpc>
                <a:spcPct val="100000"/>
              </a:lnSpc>
              <a:tabLst/>
              <a:defRPr sz="2400">
                <a:solidFill>
                  <a:schemeClr val="tx2"/>
                </a:solidFill>
              </a:defRPr>
            </a:lvl1pPr>
            <a:lvl2pPr marL="270000" indent="-270000" defTabSz="360000">
              <a:lnSpc>
                <a:spcPct val="100000"/>
              </a:lnSpc>
              <a:tabLst/>
              <a:defRPr sz="2400">
                <a:solidFill>
                  <a:schemeClr val="tx2"/>
                </a:solidFill>
              </a:defRPr>
            </a:lvl2pPr>
            <a:lvl3pPr marL="540000" indent="-270000" defTabSz="360000">
              <a:lnSpc>
                <a:spcPct val="100000"/>
              </a:lnSpc>
              <a:buFont typeface="Trebuchet MS" pitchFamily="34" charset="0"/>
              <a:buChar char="−"/>
              <a:tabLst/>
              <a:defRPr sz="2000">
                <a:solidFill>
                  <a:schemeClr val="tx2"/>
                </a:solidFill>
              </a:defRPr>
            </a:lvl3pPr>
            <a:lvl4pPr marL="810000" indent="-270000" defTabSz="360000">
              <a:lnSpc>
                <a:spcPct val="100000"/>
              </a:lnSpc>
              <a:buFont typeface="Wingdings" pitchFamily="2" charset="2"/>
              <a:buChar char="§"/>
              <a:tabLst/>
              <a:defRPr sz="1800">
                <a:solidFill>
                  <a:schemeClr val="tx2"/>
                </a:solidFill>
              </a:defRPr>
            </a:lvl4pPr>
            <a:lvl5pPr marL="1080000" indent="-270000" defTabSz="360000">
              <a:lnSpc>
                <a:spcPct val="100000"/>
              </a:lnSpc>
              <a:buFont typeface="Trebuchet MS" pitchFamily="34" charset="0"/>
              <a:buChar char="−"/>
              <a:tabLst/>
              <a:defRPr sz="18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6858284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Slide Design Option 5">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rgbClr val="5A3F99"/>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bg1"/>
                </a:solidFill>
                <a:latin typeface="FG Rebecca" pitchFamily="50" charset="0"/>
              </a:defRPr>
            </a:lvl1pPr>
          </a:lstStyle>
          <a:p>
            <a:pPr lvl="0"/>
            <a:r>
              <a:rPr lang="en-US" dirty="0" smtClean="0"/>
              <a:t>The Next Level of Service</a:t>
            </a:r>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pic>
        <p:nvPicPr>
          <p:cNvPr id="14" name="Picture 13" descr="NAT_Title_icon_NEW_5_150dpi.png"/>
          <p:cNvPicPr>
            <a:picLocks noChangeAspect="1"/>
          </p:cNvPicPr>
          <p:nvPr userDrawn="1"/>
        </p:nvPicPr>
        <p:blipFill>
          <a:blip r:embed="rId2" cstate="print"/>
          <a:stretch>
            <a:fillRect/>
          </a:stretch>
        </p:blipFill>
        <p:spPr>
          <a:xfrm>
            <a:off x="3960000" y="2919448"/>
            <a:ext cx="4687437" cy="3498815"/>
          </a:xfrm>
          <a:prstGeom prst="rect">
            <a:avLst/>
          </a:prstGeom>
        </p:spPr>
      </p:pic>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863999" y="1332000"/>
            <a:ext cx="8011713" cy="4860000"/>
          </a:xfrm>
        </p:spPr>
        <p:txBody>
          <a:bodyPr/>
          <a:lstStyle/>
          <a:p>
            <a:endParaRPr lang="en-GB" dirty="0"/>
          </a:p>
        </p:txBody>
      </p:sp>
      <p:sp>
        <p:nvSpPr>
          <p:cNvPr id="2" name="Title 1"/>
          <p:cNvSpPr>
            <a:spLocks noGrp="1"/>
          </p:cNvSpPr>
          <p:nvPr>
            <p:ph type="title"/>
          </p:nvPr>
        </p:nvSpPr>
        <p:spPr>
          <a:xfrm>
            <a:off x="864000" y="234000"/>
            <a:ext cx="5508000" cy="720000"/>
          </a:xfrm>
        </p:spPr>
        <p:txBody>
          <a:bodyPr/>
          <a:lstStyle>
            <a:lvl1pPr algn="l">
              <a:lnSpc>
                <a:spcPts val="2800"/>
              </a:lnSpc>
              <a:defRPr sz="2800" b="0" cap="all" baseline="0"/>
            </a:lvl1pPr>
          </a:lstStyle>
          <a:p>
            <a:r>
              <a:rPr lang="en-US" dirty="0" smtClean="0"/>
              <a:t>Click to edit Master title style</a:t>
            </a:r>
            <a:endParaRPr lang="en-GB" dirty="0"/>
          </a:p>
        </p:txBody>
      </p:sp>
      <p:sp>
        <p:nvSpPr>
          <p:cNvPr id="4" name="Slide Number Placeholder 3"/>
          <p:cNvSpPr>
            <a:spLocks noGrp="1"/>
          </p:cNvSpPr>
          <p:nvPr>
            <p:ph type="sldNum" sz="quarter" idx="10"/>
          </p:nvPr>
        </p:nvSpPr>
        <p:spPr/>
        <p:txBody>
          <a:bodyPr/>
          <a:lstStyle>
            <a:lvl1pPr>
              <a:defRPr/>
            </a:lvl1pPr>
          </a:lstStyle>
          <a:p>
            <a:fld id="{5254EF57-651B-4D2B-9A93-3D270652E651}" type="slidenum">
              <a:rPr lang="en-US"/>
              <a:pPr/>
              <a:t>‹#›</a:t>
            </a:fld>
            <a:endParaRPr lang="en-US" dirty="0"/>
          </a:p>
        </p:txBody>
      </p:sp>
    </p:spTree>
    <p:extLst>
      <p:ext uri="{BB962C8B-B14F-4D97-AF65-F5344CB8AC3E}">
        <p14:creationId xmlns:p14="http://schemas.microsoft.com/office/powerpoint/2010/main" val="4231862657"/>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864000" y="1332000"/>
            <a:ext cx="2736000" cy="48600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3744000" y="1332000"/>
            <a:ext cx="2736000" cy="48600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Slide Number Placeholder 4"/>
          <p:cNvSpPr>
            <a:spLocks noGrp="1"/>
          </p:cNvSpPr>
          <p:nvPr>
            <p:ph type="sldNum" sz="quarter" idx="10"/>
          </p:nvPr>
        </p:nvSpPr>
        <p:spPr/>
        <p:txBody>
          <a:bodyPr/>
          <a:lstStyle>
            <a:lvl1pPr>
              <a:defRPr/>
            </a:lvl1pPr>
          </a:lstStyle>
          <a:p>
            <a:fld id="{33156416-618F-4134-9A21-EC5582BAFCB5}" type="slidenum">
              <a:rPr lang="en-US"/>
              <a:pPr/>
              <a:t>‹#›</a:t>
            </a:fld>
            <a:endParaRPr lang="en-US" dirty="0"/>
          </a:p>
        </p:txBody>
      </p:sp>
    </p:spTree>
    <p:extLst>
      <p:ext uri="{BB962C8B-B14F-4D97-AF65-F5344CB8AC3E}">
        <p14:creationId xmlns:p14="http://schemas.microsoft.com/office/powerpoint/2010/main" val="2243063489"/>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64000" y="234000"/>
            <a:ext cx="5508000" cy="720000"/>
          </a:xfrm>
        </p:spPr>
        <p:txBody>
          <a:bodyPr/>
          <a:lstStyle>
            <a:lvl1pPr>
              <a:defRPr/>
            </a:lvl1pPr>
          </a:lstStyle>
          <a:p>
            <a:r>
              <a:rPr lang="en-US" dirty="0" smtClean="0"/>
              <a:t>Click to edit Master title style</a:t>
            </a:r>
            <a:endParaRPr lang="en-GB" dirty="0"/>
          </a:p>
        </p:txBody>
      </p:sp>
      <p:sp>
        <p:nvSpPr>
          <p:cNvPr id="4" name="Content Placeholder 3"/>
          <p:cNvSpPr>
            <a:spLocks noGrp="1"/>
          </p:cNvSpPr>
          <p:nvPr>
            <p:ph sz="half" idx="2"/>
          </p:nvPr>
        </p:nvSpPr>
        <p:spPr>
          <a:xfrm>
            <a:off x="864000" y="1332000"/>
            <a:ext cx="3924000" cy="4860000"/>
          </a:xfrm>
        </p:spPr>
        <p:txBody>
          <a:bodyPr/>
          <a:lstStyle>
            <a:lvl1pPr>
              <a:defRPr sz="24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Content Placeholder 5"/>
          <p:cNvSpPr>
            <a:spLocks noGrp="1"/>
          </p:cNvSpPr>
          <p:nvPr>
            <p:ph sz="quarter" idx="4"/>
          </p:nvPr>
        </p:nvSpPr>
        <p:spPr>
          <a:xfrm>
            <a:off x="4951713" y="1332000"/>
            <a:ext cx="3924000" cy="4860000"/>
          </a:xfrm>
        </p:spPr>
        <p:txBody>
          <a:bodyPr/>
          <a:lstStyle>
            <a:lvl1pPr>
              <a:defRPr sz="24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Slide Number Placeholder 6"/>
          <p:cNvSpPr>
            <a:spLocks noGrp="1"/>
          </p:cNvSpPr>
          <p:nvPr>
            <p:ph type="sldNum" sz="quarter" idx="10"/>
          </p:nvPr>
        </p:nvSpPr>
        <p:spPr/>
        <p:txBody>
          <a:bodyPr/>
          <a:lstStyle>
            <a:lvl1pPr>
              <a:defRPr/>
            </a:lvl1pPr>
          </a:lstStyle>
          <a:p>
            <a:fld id="{5293D3AF-CC34-4343-ABE9-AEE8221EC0AF}" type="slidenum">
              <a:rPr lang="en-US"/>
              <a:pPr/>
              <a:t>‹#›</a:t>
            </a:fld>
            <a:endParaRPr lang="en-US" dirty="0"/>
          </a:p>
        </p:txBody>
      </p:sp>
    </p:spTree>
    <p:extLst>
      <p:ext uri="{BB962C8B-B14F-4D97-AF65-F5344CB8AC3E}">
        <p14:creationId xmlns:p14="http://schemas.microsoft.com/office/powerpoint/2010/main" val="3465381506"/>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06B96C30-A716-4456-AA17-FA4770DE6630}" type="slidenum">
              <a:rPr lang="en-US"/>
              <a:pPr/>
              <a:t>‹#›</a:t>
            </a:fld>
            <a:endParaRPr lang="en-US" dirty="0"/>
          </a:p>
        </p:txBody>
      </p:sp>
    </p:spTree>
    <p:extLst>
      <p:ext uri="{BB962C8B-B14F-4D97-AF65-F5344CB8AC3E}">
        <p14:creationId xmlns:p14="http://schemas.microsoft.com/office/powerpoint/2010/main" val="749651412"/>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22F40F1-213F-408A-8CAB-6FF340B0C9CD}" type="slidenum">
              <a:rPr lang="en-US"/>
              <a:pPr/>
              <a:t>‹#›</a:t>
            </a:fld>
            <a:endParaRPr lang="en-US" dirty="0"/>
          </a:p>
        </p:txBody>
      </p:sp>
    </p:spTree>
    <p:extLst>
      <p:ext uri="{BB962C8B-B14F-4D97-AF65-F5344CB8AC3E}">
        <p14:creationId xmlns:p14="http://schemas.microsoft.com/office/powerpoint/2010/main" val="1761002046"/>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865189" y="1340768"/>
            <a:ext cx="8010524" cy="4860000"/>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A6386F01-0FDE-4EB1-BF50-6104080FF2FB}" type="slidenum">
              <a:rPr lang="en-US"/>
              <a:pPr/>
              <a:t>‹#›</a:t>
            </a:fld>
            <a:endParaRPr lang="en-US" dirty="0"/>
          </a:p>
        </p:txBody>
      </p:sp>
    </p:spTree>
    <p:extLst>
      <p:ext uri="{BB962C8B-B14F-4D97-AF65-F5344CB8AC3E}">
        <p14:creationId xmlns:p14="http://schemas.microsoft.com/office/powerpoint/2010/main" val="3413015636"/>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9882" y="1340768"/>
            <a:ext cx="2135831" cy="4860000"/>
          </a:xfrm>
        </p:spPr>
        <p:txBody>
          <a:bodyPr vert="eaVert"/>
          <a:lstStyle>
            <a:lvl1pPr>
              <a:defRPr b="1"/>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a:xfrm>
            <a:off x="870334" y="1340769"/>
            <a:ext cx="5763942" cy="4860000"/>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4D0A9704-4B6F-4A79-B654-EA7A891B3C9D}" type="slidenum">
              <a:rPr lang="en-US"/>
              <a:pPr/>
              <a:t>‹#›</a:t>
            </a:fld>
            <a:endParaRPr lang="en-US" dirty="0"/>
          </a:p>
        </p:txBody>
      </p:sp>
    </p:spTree>
    <p:extLst>
      <p:ext uri="{BB962C8B-B14F-4D97-AF65-F5344CB8AC3E}">
        <p14:creationId xmlns:p14="http://schemas.microsoft.com/office/powerpoint/2010/main" val="15127047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le Slide Design Option 6">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chemeClr val="accent4"/>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bg1"/>
                </a:solidFill>
                <a:latin typeface="FG Rebecca" pitchFamily="50" charset="0"/>
              </a:defRPr>
            </a:lvl1pPr>
          </a:lstStyle>
          <a:p>
            <a:pPr lvl="0"/>
            <a:r>
              <a:rPr lang="en-US" dirty="0" smtClean="0"/>
              <a:t>The Next Level of Service</a:t>
            </a:r>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pic>
        <p:nvPicPr>
          <p:cNvPr id="13" name="Picture 12" descr="NAT_Title_icon_NEW_6_150dpi.png"/>
          <p:cNvPicPr>
            <a:picLocks noChangeAspect="1"/>
          </p:cNvPicPr>
          <p:nvPr userDrawn="1"/>
        </p:nvPicPr>
        <p:blipFill>
          <a:blip r:embed="rId2" cstate="print"/>
          <a:stretch>
            <a:fillRect/>
          </a:stretch>
        </p:blipFill>
        <p:spPr>
          <a:xfrm>
            <a:off x="3168000" y="2520000"/>
            <a:ext cx="5338413" cy="4334400"/>
          </a:xfrm>
          <a:prstGeom prst="rect">
            <a:avLst/>
          </a:prstGeom>
        </p:spPr>
      </p:pic>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P632">
    <p:spTree>
      <p:nvGrpSpPr>
        <p:cNvPr id="1" name=""/>
        <p:cNvGrpSpPr/>
        <p:nvPr/>
      </p:nvGrpSpPr>
      <p:grpSpPr>
        <a:xfrm>
          <a:off x="0" y="0"/>
          <a:ext cx="0" cy="0"/>
          <a:chOff x="0" y="0"/>
          <a:chExt cx="0" cy="0"/>
        </a:xfrm>
      </p:grpSpPr>
      <p:sp>
        <p:nvSpPr>
          <p:cNvPr id="10" name="Rectangle 9"/>
          <p:cNvSpPr/>
          <p:nvPr userDrawn="1"/>
        </p:nvSpPr>
        <p:spPr bwMode="auto">
          <a:xfrm>
            <a:off x="540000" y="1080000"/>
            <a:ext cx="8604000" cy="5778000"/>
          </a:xfrm>
          <a:prstGeom prst="rect">
            <a:avLst/>
          </a:prstGeom>
          <a:solidFill>
            <a:schemeClr val="accent3"/>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cxnSp>
        <p:nvCxnSpPr>
          <p:cNvPr id="18" name="Straight Connector 17"/>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Box 14"/>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sp>
        <p:nvSpPr>
          <p:cNvPr id="13"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bg1"/>
                </a:solidFill>
                <a:latin typeface="FG Rebecca" pitchFamily="50" charset="0"/>
              </a:defRPr>
            </a:lvl1pPr>
          </a:lstStyle>
          <a:p>
            <a:pPr lvl="0"/>
            <a:r>
              <a:rPr lang="en-US" dirty="0" smtClean="0"/>
              <a:t>The Next Level of Service</a:t>
            </a:r>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Title Slide P543">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chemeClr val="accent2"/>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tx2"/>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tx2"/>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baseline="0">
                <a:solidFill>
                  <a:schemeClr val="tx2"/>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tx2"/>
                </a:solidFill>
                <a:latin typeface="+mn-lt"/>
              </a:rPr>
              <a:t>An independent member of UHY international</a:t>
            </a:r>
            <a:endParaRPr lang="en-US" sz="800" dirty="0">
              <a:solidFill>
                <a:schemeClr val="tx2"/>
              </a:solidFill>
              <a:latin typeface="+mn-lt"/>
            </a:endParaRP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Title Slide P294">
    <p:spTree>
      <p:nvGrpSpPr>
        <p:cNvPr id="1" name=""/>
        <p:cNvGrpSpPr/>
        <p:nvPr/>
      </p:nvGrpSpPr>
      <p:grpSpPr>
        <a:xfrm>
          <a:off x="0" y="0"/>
          <a:ext cx="0" cy="0"/>
          <a:chOff x="0" y="0"/>
          <a:chExt cx="0" cy="0"/>
        </a:xfrm>
      </p:grpSpPr>
      <p:sp>
        <p:nvSpPr>
          <p:cNvPr id="19" name="Rectangle 18"/>
          <p:cNvSpPr/>
          <p:nvPr/>
        </p:nvSpPr>
        <p:spPr bwMode="auto">
          <a:xfrm>
            <a:off x="540000" y="1080000"/>
            <a:ext cx="8604000" cy="5778000"/>
          </a:xfrm>
          <a:prstGeom prst="rect">
            <a:avLst/>
          </a:prstGeom>
          <a:solidFill>
            <a:schemeClr val="tx2"/>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GB" dirty="0"/>
          </a:p>
        </p:txBody>
      </p:sp>
      <p:sp>
        <p:nvSpPr>
          <p:cNvPr id="3077" name="Rectangle 5"/>
          <p:cNvSpPr>
            <a:spLocks noGrp="1" noChangeArrowheads="1"/>
          </p:cNvSpPr>
          <p:nvPr>
            <p:ph type="ctrTitle"/>
          </p:nvPr>
        </p:nvSpPr>
        <p:spPr>
          <a:xfrm>
            <a:off x="864000" y="1278000"/>
            <a:ext cx="5508000" cy="720000"/>
          </a:xfrm>
        </p:spPr>
        <p:txBody>
          <a:bodyPr/>
          <a:lstStyle>
            <a:lvl1pPr>
              <a:lnSpc>
                <a:spcPts val="2800"/>
              </a:lnSpc>
              <a:defRPr sz="2800" b="0" i="0" baseline="0">
                <a:solidFill>
                  <a:schemeClr val="bg1"/>
                </a:solidFill>
              </a:defRPr>
            </a:lvl1pPr>
          </a:lstStyle>
          <a:p>
            <a:pPr lvl="0"/>
            <a:r>
              <a:rPr lang="en-US" noProof="0" smtClean="0"/>
              <a:t>Click to edit Master title style</a:t>
            </a:r>
            <a:endParaRPr lang="en-GB" noProof="0" dirty="0" smtClean="0"/>
          </a:p>
        </p:txBody>
      </p:sp>
      <p:sp>
        <p:nvSpPr>
          <p:cNvPr id="3078" name="Rectangle 6"/>
          <p:cNvSpPr>
            <a:spLocks noGrp="1" noChangeArrowheads="1"/>
          </p:cNvSpPr>
          <p:nvPr>
            <p:ph type="subTitle" idx="1" hasCustomPrompt="1"/>
          </p:nvPr>
        </p:nvSpPr>
        <p:spPr>
          <a:xfrm>
            <a:off x="864000" y="2159999"/>
            <a:ext cx="4320000" cy="1440000"/>
          </a:xfrm>
        </p:spPr>
        <p:txBody>
          <a:bodyPr/>
          <a:lstStyle>
            <a:lvl1pPr>
              <a:lnSpc>
                <a:spcPts val="2000"/>
              </a:lnSpc>
              <a:defRPr sz="2000" cap="all" baseline="0">
                <a:solidFill>
                  <a:schemeClr val="bg1"/>
                </a:solidFill>
              </a:defRPr>
            </a:lvl1pPr>
          </a:lstStyle>
          <a:p>
            <a:pPr lvl="0"/>
            <a:r>
              <a:rPr lang="en-US" noProof="0" dirty="0" smtClean="0"/>
              <a:t>Click to insert subheading </a:t>
            </a:r>
            <a:br>
              <a:rPr lang="en-US" noProof="0" dirty="0" smtClean="0"/>
            </a:br>
            <a:r>
              <a:rPr lang="en-US" noProof="0" dirty="0" smtClean="0"/>
              <a:t>followed by date</a:t>
            </a:r>
          </a:p>
        </p:txBody>
      </p:sp>
      <p:sp>
        <p:nvSpPr>
          <p:cNvPr id="3079" name="Rectangle 7"/>
          <p:cNvSpPr>
            <a:spLocks noGrp="1" noChangeArrowheads="1"/>
          </p:cNvSpPr>
          <p:nvPr>
            <p:ph type="sldNum" sz="quarter" idx="4"/>
          </p:nvPr>
        </p:nvSpPr>
        <p:spPr/>
        <p:txBody>
          <a:bodyPr/>
          <a:lstStyle>
            <a:lvl1pPr>
              <a:defRPr>
                <a:solidFill>
                  <a:schemeClr val="tx2"/>
                </a:solidFill>
              </a:defRPr>
            </a:lvl1pPr>
          </a:lstStyle>
          <a:p>
            <a:fld id="{78AE5A1C-65DF-4E44-85E9-749E02B3BDA4}" type="slidenum">
              <a:rPr lang="en-US" smtClean="0"/>
              <a:pPr/>
              <a:t>‹#›</a:t>
            </a:fld>
            <a:endParaRPr lang="en-US" dirty="0"/>
          </a:p>
        </p:txBody>
      </p:sp>
      <p:sp>
        <p:nvSpPr>
          <p:cNvPr id="17" name="Text Placeholder 5"/>
          <p:cNvSpPr>
            <a:spLocks noGrp="1"/>
          </p:cNvSpPr>
          <p:nvPr>
            <p:ph type="body" sz="quarter" idx="11" hasCustomPrompt="1"/>
          </p:nvPr>
        </p:nvSpPr>
        <p:spPr>
          <a:xfrm>
            <a:off x="7919999" y="5472000"/>
            <a:ext cx="1188720" cy="1081087"/>
          </a:xfrm>
        </p:spPr>
        <p:txBody>
          <a:bodyPr anchor="b" anchorCtr="0"/>
          <a:lstStyle>
            <a:lvl1pPr>
              <a:lnSpc>
                <a:spcPts val="1400"/>
              </a:lnSpc>
              <a:defRPr sz="1000">
                <a:solidFill>
                  <a:schemeClr val="bg1"/>
                </a:solidFill>
                <a:latin typeface="FG Rebecca" pitchFamily="50" charset="0"/>
              </a:defRPr>
            </a:lvl1pPr>
          </a:lstStyle>
          <a:p>
            <a:pPr lvl="0"/>
            <a:r>
              <a:rPr lang="en-US" dirty="0" smtClean="0"/>
              <a:t>The Next Level of Service</a:t>
            </a:r>
            <a:endParaRPr lang="en-US" dirty="0"/>
          </a:p>
        </p:txBody>
      </p:sp>
      <p:cxnSp>
        <p:nvCxnSpPr>
          <p:cNvPr id="18" name="Straight Connector 17"/>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userDrawn="1"/>
        </p:nvCxnSpPr>
        <p:spPr bwMode="auto">
          <a:xfrm>
            <a:off x="0" y="2034000"/>
            <a:ext cx="464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userDrawn="1"/>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userDrawn="1"/>
        </p:nvSpPr>
        <p:spPr>
          <a:xfrm>
            <a:off x="864000" y="6390000"/>
            <a:ext cx="2397968" cy="123111"/>
          </a:xfrm>
          <a:prstGeom prst="rect">
            <a:avLst/>
          </a:prstGeom>
          <a:noFill/>
        </p:spPr>
        <p:txBody>
          <a:bodyPr wrap="square" lIns="0" tIns="0" rIns="0" bIns="0" rtlCol="0">
            <a:spAutoFit/>
          </a:bodyPr>
          <a:lstStyle/>
          <a:p>
            <a:r>
              <a:rPr lang="en-US" sz="800" dirty="0" smtClean="0">
                <a:solidFill>
                  <a:schemeClr val="bg1"/>
                </a:solidFill>
                <a:latin typeface="+mn-lt"/>
              </a:rPr>
              <a:t>An independent member of UHY international</a:t>
            </a:r>
            <a:endParaRPr lang="en-US" sz="800" dirty="0">
              <a:solidFill>
                <a:schemeClr val="bg1"/>
              </a:solidFill>
              <a:latin typeface="+mn-lt"/>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image" Target="../media/image1.emf"/><Relationship Id="rId5" Type="http://schemas.openxmlformats.org/officeDocument/2006/relationships/slideLayout" Target="../slideLayouts/slideLayout33.xml"/><Relationship Id="rId10" Type="http://schemas.openxmlformats.org/officeDocument/2006/relationships/theme" Target="../theme/theme2.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image" Target="../media/image1.emf"/><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theme" Target="../theme/theme3.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image" Target="../media/image1.emf"/><Relationship Id="rId5" Type="http://schemas.openxmlformats.org/officeDocument/2006/relationships/slideLayout" Target="../slideLayouts/slideLayout52.xml"/><Relationship Id="rId10" Type="http://schemas.openxmlformats.org/officeDocument/2006/relationships/theme" Target="../theme/theme4.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64000" y="234000"/>
            <a:ext cx="5508000" cy="72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864000" y="1332000"/>
            <a:ext cx="5760000" cy="432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360000" y="6305550"/>
            <a:ext cx="360000" cy="179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l">
              <a:defRPr sz="700">
                <a:solidFill>
                  <a:schemeClr val="tx2"/>
                </a:solidFill>
                <a:latin typeface="+mj-lt"/>
              </a:defRPr>
            </a:lvl1pPr>
          </a:lstStyle>
          <a:p>
            <a:fld id="{F795E88F-7D9A-4261-8E02-F16CE4457A9A}" type="slidenum">
              <a:rPr lang="en-US" smtClean="0"/>
              <a:pPr/>
              <a:t>‹#›</a:t>
            </a:fld>
            <a:endParaRPr lang="en-US" dirty="0"/>
          </a:p>
        </p:txBody>
      </p:sp>
      <p:cxnSp>
        <p:nvCxnSpPr>
          <p:cNvPr id="9" name="Straight Connector 8"/>
          <p:cNvCxnSpPr/>
          <p:nvPr/>
        </p:nvCxnSpPr>
        <p:spPr bwMode="auto">
          <a:xfrm>
            <a:off x="0" y="990000"/>
            <a:ext cx="6336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8" name="Picture 7"/>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 id="2147483804" r:id="rId17"/>
    <p:sldLayoutId id="2147483805" r:id="rId18"/>
    <p:sldLayoutId id="2147483806" r:id="rId19"/>
    <p:sldLayoutId id="2147483807" r:id="rId20"/>
    <p:sldLayoutId id="2147483808" r:id="rId21"/>
    <p:sldLayoutId id="2147483809" r:id="rId22"/>
    <p:sldLayoutId id="2147483810" r:id="rId23"/>
    <p:sldLayoutId id="2147483811" r:id="rId24"/>
    <p:sldLayoutId id="2147483812" r:id="rId25"/>
    <p:sldLayoutId id="2147483813" r:id="rId26"/>
    <p:sldLayoutId id="2147483814" r:id="rId27"/>
    <p:sldLayoutId id="2147483815" r:id="rId28"/>
  </p:sldLayoutIdLst>
  <p:timing>
    <p:tnLst>
      <p:par>
        <p:cTn id="1" dur="indefinite" restart="never" nodeType="tmRoot"/>
      </p:par>
    </p:tnLst>
  </p:timing>
  <p:hf sldNum="0" hdr="0" ftr="0" dt="0"/>
  <p:txStyles>
    <p:titleStyle>
      <a:lvl1pPr algn="l" rtl="0" eaLnBrk="1" fontAlgn="base" hangingPunct="1">
        <a:lnSpc>
          <a:spcPts val="2800"/>
        </a:lnSpc>
        <a:spcBef>
          <a:spcPct val="0"/>
        </a:spcBef>
        <a:spcAft>
          <a:spcPct val="0"/>
        </a:spcAft>
        <a:defRPr sz="2800" cap="all" baseline="0">
          <a:solidFill>
            <a:schemeClr val="tx2"/>
          </a:solidFill>
          <a:latin typeface="+mj-lt"/>
          <a:ea typeface="+mj-ea"/>
          <a:cs typeface="+mj-cs"/>
        </a:defRPr>
      </a:lvl1pPr>
      <a:lvl2pPr algn="l" rtl="0" eaLnBrk="1" fontAlgn="base" hangingPunct="1">
        <a:lnSpc>
          <a:spcPts val="2400"/>
        </a:lnSpc>
        <a:spcBef>
          <a:spcPct val="0"/>
        </a:spcBef>
        <a:spcAft>
          <a:spcPct val="0"/>
        </a:spcAft>
        <a:defRPr sz="2200">
          <a:solidFill>
            <a:schemeClr val="accent1"/>
          </a:solidFill>
          <a:latin typeface="Arial" charset="0"/>
        </a:defRPr>
      </a:lvl2pPr>
      <a:lvl3pPr algn="l" rtl="0" eaLnBrk="1" fontAlgn="base" hangingPunct="1">
        <a:lnSpc>
          <a:spcPts val="2400"/>
        </a:lnSpc>
        <a:spcBef>
          <a:spcPct val="0"/>
        </a:spcBef>
        <a:spcAft>
          <a:spcPct val="0"/>
        </a:spcAft>
        <a:defRPr sz="2200">
          <a:solidFill>
            <a:schemeClr val="accent1"/>
          </a:solidFill>
          <a:latin typeface="Arial" charset="0"/>
        </a:defRPr>
      </a:lvl3pPr>
      <a:lvl4pPr algn="l" rtl="0" eaLnBrk="1" fontAlgn="base" hangingPunct="1">
        <a:lnSpc>
          <a:spcPts val="2400"/>
        </a:lnSpc>
        <a:spcBef>
          <a:spcPct val="0"/>
        </a:spcBef>
        <a:spcAft>
          <a:spcPct val="0"/>
        </a:spcAft>
        <a:defRPr sz="2200">
          <a:solidFill>
            <a:schemeClr val="accent1"/>
          </a:solidFill>
          <a:latin typeface="Arial" charset="0"/>
        </a:defRPr>
      </a:lvl4pPr>
      <a:lvl5pPr algn="l" rtl="0" eaLnBrk="1" fontAlgn="base" hangingPunct="1">
        <a:lnSpc>
          <a:spcPts val="2400"/>
        </a:lnSpc>
        <a:spcBef>
          <a:spcPct val="0"/>
        </a:spcBef>
        <a:spcAft>
          <a:spcPct val="0"/>
        </a:spcAft>
        <a:defRPr sz="2200">
          <a:solidFill>
            <a:schemeClr val="accent1"/>
          </a:solidFill>
          <a:latin typeface="Arial" charset="0"/>
        </a:defRPr>
      </a:lvl5pPr>
      <a:lvl6pPr marL="457200" algn="l" rtl="0" eaLnBrk="1" fontAlgn="base" hangingPunct="1">
        <a:lnSpc>
          <a:spcPts val="2400"/>
        </a:lnSpc>
        <a:spcBef>
          <a:spcPct val="0"/>
        </a:spcBef>
        <a:spcAft>
          <a:spcPct val="0"/>
        </a:spcAft>
        <a:defRPr sz="2200">
          <a:solidFill>
            <a:schemeClr val="accent1"/>
          </a:solidFill>
          <a:latin typeface="Arial" charset="0"/>
        </a:defRPr>
      </a:lvl6pPr>
      <a:lvl7pPr marL="914400" algn="l" rtl="0" eaLnBrk="1" fontAlgn="base" hangingPunct="1">
        <a:lnSpc>
          <a:spcPts val="2400"/>
        </a:lnSpc>
        <a:spcBef>
          <a:spcPct val="0"/>
        </a:spcBef>
        <a:spcAft>
          <a:spcPct val="0"/>
        </a:spcAft>
        <a:defRPr sz="2200">
          <a:solidFill>
            <a:schemeClr val="accent1"/>
          </a:solidFill>
          <a:latin typeface="Arial" charset="0"/>
        </a:defRPr>
      </a:lvl7pPr>
      <a:lvl8pPr marL="1371600" algn="l" rtl="0" eaLnBrk="1" fontAlgn="base" hangingPunct="1">
        <a:lnSpc>
          <a:spcPts val="2400"/>
        </a:lnSpc>
        <a:spcBef>
          <a:spcPct val="0"/>
        </a:spcBef>
        <a:spcAft>
          <a:spcPct val="0"/>
        </a:spcAft>
        <a:defRPr sz="2200">
          <a:solidFill>
            <a:schemeClr val="accent1"/>
          </a:solidFill>
          <a:latin typeface="Arial" charset="0"/>
        </a:defRPr>
      </a:lvl8pPr>
      <a:lvl9pPr marL="1828800" algn="l" rtl="0" eaLnBrk="1" fontAlgn="base" hangingPunct="1">
        <a:lnSpc>
          <a:spcPts val="2400"/>
        </a:lnSpc>
        <a:spcBef>
          <a:spcPct val="0"/>
        </a:spcBef>
        <a:spcAft>
          <a:spcPct val="0"/>
        </a:spcAft>
        <a:defRPr sz="2200">
          <a:solidFill>
            <a:schemeClr val="accent1"/>
          </a:solidFill>
          <a:latin typeface="Arial" charset="0"/>
        </a:defRPr>
      </a:lvl9pPr>
    </p:titleStyle>
    <p:bodyStyle>
      <a:lvl1pPr algn="l" rtl="0" eaLnBrk="1" fontAlgn="base" hangingPunct="1">
        <a:lnSpc>
          <a:spcPct val="100000"/>
        </a:lnSpc>
        <a:spcBef>
          <a:spcPct val="0"/>
        </a:spcBef>
        <a:spcAft>
          <a:spcPts val="600"/>
        </a:spcAft>
        <a:defRPr sz="2400">
          <a:solidFill>
            <a:schemeClr val="tx2"/>
          </a:solidFill>
          <a:latin typeface="+mn-lt"/>
          <a:ea typeface="+mn-ea"/>
          <a:cs typeface="+mn-cs"/>
        </a:defRPr>
      </a:lvl1pPr>
      <a:lvl2pPr marL="270000" indent="-270000" algn="l" rtl="0" eaLnBrk="1" fontAlgn="base" hangingPunct="1">
        <a:lnSpc>
          <a:spcPct val="100000"/>
        </a:lnSpc>
        <a:spcBef>
          <a:spcPct val="0"/>
        </a:spcBef>
        <a:spcAft>
          <a:spcPct val="0"/>
        </a:spcAft>
        <a:buClr>
          <a:schemeClr val="bg2"/>
        </a:buClr>
        <a:buFont typeface="Times" pitchFamily="18" charset="0"/>
        <a:buChar char="•"/>
        <a:defRPr sz="2400">
          <a:solidFill>
            <a:schemeClr val="tx2"/>
          </a:solidFill>
          <a:latin typeface="+mn-lt"/>
        </a:defRPr>
      </a:lvl2pPr>
      <a:lvl3pPr marL="540000" indent="-270000" algn="l" rtl="0" eaLnBrk="1" fontAlgn="base" hangingPunct="1">
        <a:lnSpc>
          <a:spcPct val="100000"/>
        </a:lnSpc>
        <a:spcBef>
          <a:spcPct val="0"/>
        </a:spcBef>
        <a:spcAft>
          <a:spcPct val="0"/>
        </a:spcAft>
        <a:buClr>
          <a:schemeClr val="tx2"/>
        </a:buClr>
        <a:buFont typeface="Trebuchet MS" pitchFamily="34" charset="0"/>
        <a:buChar char="−"/>
        <a:defRPr sz="2000">
          <a:solidFill>
            <a:schemeClr val="tx2"/>
          </a:solidFill>
          <a:latin typeface="+mn-lt"/>
        </a:defRPr>
      </a:lvl3pPr>
      <a:lvl4pPr marL="810000" indent="-270000" algn="l" rtl="0" eaLnBrk="1" fontAlgn="base" hangingPunct="1">
        <a:lnSpc>
          <a:spcPct val="100000"/>
        </a:lnSpc>
        <a:spcBef>
          <a:spcPct val="0"/>
        </a:spcBef>
        <a:spcAft>
          <a:spcPct val="0"/>
        </a:spcAft>
        <a:buClr>
          <a:schemeClr val="bg2"/>
        </a:buClr>
        <a:buFont typeface="Wingdings" pitchFamily="2" charset="2"/>
        <a:buChar char="§"/>
        <a:defRPr sz="1800">
          <a:solidFill>
            <a:schemeClr val="tx2"/>
          </a:solidFill>
          <a:latin typeface="+mn-lt"/>
        </a:defRPr>
      </a:lvl4pPr>
      <a:lvl5pPr marL="1080000" indent="-270000" algn="l" rtl="0" eaLnBrk="1" fontAlgn="base" hangingPunct="1">
        <a:lnSpc>
          <a:spcPct val="100000"/>
        </a:lnSpc>
        <a:spcBef>
          <a:spcPct val="0"/>
        </a:spcBef>
        <a:spcAft>
          <a:spcPct val="0"/>
        </a:spcAft>
        <a:buClr>
          <a:schemeClr val="tx2"/>
        </a:buClr>
        <a:buFont typeface="Trebuchet MS" pitchFamily="34" charset="0"/>
        <a:buChar char="−"/>
        <a:defRPr sz="1800">
          <a:solidFill>
            <a:schemeClr val="tx2"/>
          </a:solidFill>
          <a:latin typeface="+mn-lt"/>
        </a:defRPr>
      </a:lvl5pPr>
      <a:lvl6pPr marL="1533525" indent="179388" algn="l" rtl="0" eaLnBrk="1" fontAlgn="base" hangingPunct="1">
        <a:lnSpc>
          <a:spcPts val="2000"/>
        </a:lnSpc>
        <a:spcBef>
          <a:spcPct val="0"/>
        </a:spcBef>
        <a:spcAft>
          <a:spcPct val="0"/>
        </a:spcAft>
        <a:buChar char="–"/>
        <a:defRPr sz="1600">
          <a:solidFill>
            <a:schemeClr val="tx1"/>
          </a:solidFill>
          <a:latin typeface="+mn-lt"/>
        </a:defRPr>
      </a:lvl6pPr>
      <a:lvl7pPr marL="1990725" indent="179388" algn="l" rtl="0" eaLnBrk="1" fontAlgn="base" hangingPunct="1">
        <a:lnSpc>
          <a:spcPts val="2000"/>
        </a:lnSpc>
        <a:spcBef>
          <a:spcPct val="0"/>
        </a:spcBef>
        <a:spcAft>
          <a:spcPct val="0"/>
        </a:spcAft>
        <a:buChar char="–"/>
        <a:defRPr sz="1600">
          <a:solidFill>
            <a:schemeClr val="tx1"/>
          </a:solidFill>
          <a:latin typeface="+mn-lt"/>
        </a:defRPr>
      </a:lvl7pPr>
      <a:lvl8pPr marL="2447925" indent="179388" algn="l" rtl="0" eaLnBrk="1" fontAlgn="base" hangingPunct="1">
        <a:lnSpc>
          <a:spcPts val="2000"/>
        </a:lnSpc>
        <a:spcBef>
          <a:spcPct val="0"/>
        </a:spcBef>
        <a:spcAft>
          <a:spcPct val="0"/>
        </a:spcAft>
        <a:buChar char="–"/>
        <a:defRPr sz="1600">
          <a:solidFill>
            <a:schemeClr val="tx1"/>
          </a:solidFill>
          <a:latin typeface="+mn-lt"/>
        </a:defRPr>
      </a:lvl8pPr>
      <a:lvl9pPr marL="2905125" indent="179388" algn="l" rtl="0" eaLnBrk="1" fontAlgn="base" hangingPunct="1">
        <a:lnSpc>
          <a:spcPts val="2000"/>
        </a:lnSpc>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3" name="Straight Connector 2"/>
          <p:cNvCxnSpPr/>
          <p:nvPr/>
        </p:nvCxnSpPr>
        <p:spPr bwMode="auto">
          <a:xfrm>
            <a:off x="0" y="990000"/>
            <a:ext cx="6336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6" name="Rectangle 2"/>
          <p:cNvSpPr>
            <a:spLocks noGrp="1" noChangeArrowheads="1"/>
          </p:cNvSpPr>
          <p:nvPr>
            <p:ph type="title"/>
          </p:nvPr>
        </p:nvSpPr>
        <p:spPr bwMode="auto">
          <a:xfrm>
            <a:off x="864000" y="234000"/>
            <a:ext cx="5508000" cy="72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864000" y="1332000"/>
            <a:ext cx="8011713" cy="41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360000" y="6297612"/>
            <a:ext cx="360000" cy="179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l">
              <a:defRPr sz="700">
                <a:solidFill>
                  <a:schemeClr val="tx2"/>
                </a:solidFill>
                <a:latin typeface="+mj-lt"/>
              </a:defRPr>
            </a:lvl1pPr>
          </a:lstStyle>
          <a:p>
            <a:fld id="{F795E88F-7D9A-4261-8E02-F16CE4457A9A}" type="slidenum">
              <a:rPr lang="en-US" smtClean="0"/>
              <a:pPr/>
              <a:t>‹#›</a:t>
            </a:fld>
            <a:endParaRPr lang="en-US" dirty="0"/>
          </a:p>
        </p:txBody>
      </p:sp>
      <p:pic>
        <p:nvPicPr>
          <p:cNvPr id="13" name="Picture 12"/>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extLst>
      <p:ext uri="{BB962C8B-B14F-4D97-AF65-F5344CB8AC3E}">
        <p14:creationId xmlns:p14="http://schemas.microsoft.com/office/powerpoint/2010/main" val="2545377356"/>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Lst>
  <p:timing>
    <p:tnLst>
      <p:par>
        <p:cTn id="1" dur="indefinite" restart="never" nodeType="tmRoot"/>
      </p:par>
    </p:tnLst>
  </p:timing>
  <p:hf sldNum="0" hdr="0" ftr="0" dt="0"/>
  <p:txStyles>
    <p:titleStyle>
      <a:lvl1pPr algn="l" rtl="0" fontAlgn="base">
        <a:lnSpc>
          <a:spcPts val="2800"/>
        </a:lnSpc>
        <a:spcBef>
          <a:spcPct val="0"/>
        </a:spcBef>
        <a:spcAft>
          <a:spcPct val="0"/>
        </a:spcAft>
        <a:defRPr sz="2800" cap="all" baseline="0">
          <a:solidFill>
            <a:schemeClr val="tx2"/>
          </a:solidFill>
          <a:latin typeface="+mj-lt"/>
          <a:ea typeface="+mj-ea"/>
          <a:cs typeface="+mj-cs"/>
        </a:defRPr>
      </a:lvl1pPr>
      <a:lvl2pPr algn="l" rtl="0" fontAlgn="base">
        <a:lnSpc>
          <a:spcPts val="2400"/>
        </a:lnSpc>
        <a:spcBef>
          <a:spcPct val="0"/>
        </a:spcBef>
        <a:spcAft>
          <a:spcPct val="0"/>
        </a:spcAft>
        <a:defRPr sz="2200">
          <a:solidFill>
            <a:schemeClr val="accent1"/>
          </a:solidFill>
          <a:latin typeface="Arial" charset="0"/>
        </a:defRPr>
      </a:lvl2pPr>
      <a:lvl3pPr algn="l" rtl="0" fontAlgn="base">
        <a:lnSpc>
          <a:spcPts val="2400"/>
        </a:lnSpc>
        <a:spcBef>
          <a:spcPct val="0"/>
        </a:spcBef>
        <a:spcAft>
          <a:spcPct val="0"/>
        </a:spcAft>
        <a:defRPr sz="2200">
          <a:solidFill>
            <a:schemeClr val="accent1"/>
          </a:solidFill>
          <a:latin typeface="Arial" charset="0"/>
        </a:defRPr>
      </a:lvl3pPr>
      <a:lvl4pPr algn="l" rtl="0" fontAlgn="base">
        <a:lnSpc>
          <a:spcPts val="2400"/>
        </a:lnSpc>
        <a:spcBef>
          <a:spcPct val="0"/>
        </a:spcBef>
        <a:spcAft>
          <a:spcPct val="0"/>
        </a:spcAft>
        <a:defRPr sz="2200">
          <a:solidFill>
            <a:schemeClr val="accent1"/>
          </a:solidFill>
          <a:latin typeface="Arial" charset="0"/>
        </a:defRPr>
      </a:lvl4pPr>
      <a:lvl5pPr algn="l" rtl="0" fontAlgn="base">
        <a:lnSpc>
          <a:spcPts val="2400"/>
        </a:lnSpc>
        <a:spcBef>
          <a:spcPct val="0"/>
        </a:spcBef>
        <a:spcAft>
          <a:spcPct val="0"/>
        </a:spcAft>
        <a:defRPr sz="2200">
          <a:solidFill>
            <a:schemeClr val="accent1"/>
          </a:solidFill>
          <a:latin typeface="Arial" charset="0"/>
        </a:defRPr>
      </a:lvl5pPr>
      <a:lvl6pPr marL="457200" algn="l" rtl="0" fontAlgn="base">
        <a:lnSpc>
          <a:spcPts val="2400"/>
        </a:lnSpc>
        <a:spcBef>
          <a:spcPct val="0"/>
        </a:spcBef>
        <a:spcAft>
          <a:spcPct val="0"/>
        </a:spcAft>
        <a:defRPr sz="2200">
          <a:solidFill>
            <a:schemeClr val="accent1"/>
          </a:solidFill>
          <a:latin typeface="Arial" charset="0"/>
        </a:defRPr>
      </a:lvl6pPr>
      <a:lvl7pPr marL="914400" algn="l" rtl="0" fontAlgn="base">
        <a:lnSpc>
          <a:spcPts val="2400"/>
        </a:lnSpc>
        <a:spcBef>
          <a:spcPct val="0"/>
        </a:spcBef>
        <a:spcAft>
          <a:spcPct val="0"/>
        </a:spcAft>
        <a:defRPr sz="2200">
          <a:solidFill>
            <a:schemeClr val="accent1"/>
          </a:solidFill>
          <a:latin typeface="Arial" charset="0"/>
        </a:defRPr>
      </a:lvl7pPr>
      <a:lvl8pPr marL="1371600" algn="l" rtl="0" fontAlgn="base">
        <a:lnSpc>
          <a:spcPts val="2400"/>
        </a:lnSpc>
        <a:spcBef>
          <a:spcPct val="0"/>
        </a:spcBef>
        <a:spcAft>
          <a:spcPct val="0"/>
        </a:spcAft>
        <a:defRPr sz="2200">
          <a:solidFill>
            <a:schemeClr val="accent1"/>
          </a:solidFill>
          <a:latin typeface="Arial" charset="0"/>
        </a:defRPr>
      </a:lvl8pPr>
      <a:lvl9pPr marL="1828800" algn="l" rtl="0" fontAlgn="base">
        <a:lnSpc>
          <a:spcPts val="2400"/>
        </a:lnSpc>
        <a:spcBef>
          <a:spcPct val="0"/>
        </a:spcBef>
        <a:spcAft>
          <a:spcPct val="0"/>
        </a:spcAft>
        <a:defRPr sz="2200">
          <a:solidFill>
            <a:schemeClr val="accent1"/>
          </a:solidFill>
          <a:latin typeface="Arial" charset="0"/>
        </a:defRPr>
      </a:lvl9pPr>
    </p:titleStyle>
    <p:bodyStyle>
      <a:lvl1pPr algn="l" rtl="0" fontAlgn="base">
        <a:lnSpc>
          <a:spcPct val="100000"/>
        </a:lnSpc>
        <a:spcBef>
          <a:spcPct val="0"/>
        </a:spcBef>
        <a:spcAft>
          <a:spcPts val="600"/>
        </a:spcAft>
        <a:defRPr sz="2400">
          <a:solidFill>
            <a:schemeClr val="tx2"/>
          </a:solidFill>
          <a:latin typeface="+mn-lt"/>
          <a:ea typeface="+mn-ea"/>
          <a:cs typeface="+mn-cs"/>
        </a:defRPr>
      </a:lvl1pPr>
      <a:lvl2pPr marL="270000" indent="-270000" algn="l" rtl="0" fontAlgn="base">
        <a:lnSpc>
          <a:spcPct val="100000"/>
        </a:lnSpc>
        <a:spcBef>
          <a:spcPts val="400"/>
        </a:spcBef>
        <a:spcAft>
          <a:spcPct val="0"/>
        </a:spcAft>
        <a:buClr>
          <a:schemeClr val="bg2"/>
        </a:buClr>
        <a:buFont typeface="Times" pitchFamily="18" charset="0"/>
        <a:buChar char="•"/>
        <a:defRPr sz="2400">
          <a:solidFill>
            <a:schemeClr val="tx2"/>
          </a:solidFill>
          <a:latin typeface="+mn-lt"/>
        </a:defRPr>
      </a:lvl2pPr>
      <a:lvl3pPr marL="540000" indent="-270000" algn="l" rtl="0" fontAlgn="base">
        <a:lnSpc>
          <a:spcPct val="100000"/>
        </a:lnSpc>
        <a:spcBef>
          <a:spcPct val="0"/>
        </a:spcBef>
        <a:spcAft>
          <a:spcPct val="0"/>
        </a:spcAft>
        <a:buFont typeface="Trebuchet MS" pitchFamily="34" charset="0"/>
        <a:buChar char="−"/>
        <a:defRPr sz="2000">
          <a:solidFill>
            <a:schemeClr val="tx2"/>
          </a:solidFill>
          <a:latin typeface="+mn-lt"/>
        </a:defRPr>
      </a:lvl3pPr>
      <a:lvl4pPr marL="810000" indent="-270000" algn="l" rtl="0" fontAlgn="base">
        <a:lnSpc>
          <a:spcPct val="100000"/>
        </a:lnSpc>
        <a:spcBef>
          <a:spcPct val="0"/>
        </a:spcBef>
        <a:spcAft>
          <a:spcPct val="0"/>
        </a:spcAft>
        <a:buClr>
          <a:schemeClr val="bg2"/>
        </a:buClr>
        <a:buFont typeface="Wingdings" pitchFamily="2" charset="2"/>
        <a:buChar char="§"/>
        <a:defRPr sz="1800">
          <a:solidFill>
            <a:schemeClr val="tx2"/>
          </a:solidFill>
          <a:latin typeface="+mn-lt"/>
        </a:defRPr>
      </a:lvl4pPr>
      <a:lvl5pPr marL="1080000" indent="-270000" algn="l" rtl="0" fontAlgn="base">
        <a:lnSpc>
          <a:spcPct val="100000"/>
        </a:lnSpc>
        <a:spcBef>
          <a:spcPct val="0"/>
        </a:spcBef>
        <a:spcAft>
          <a:spcPct val="0"/>
        </a:spcAft>
        <a:buFont typeface="Trebuchet MS" pitchFamily="34" charset="0"/>
        <a:buChar char="−"/>
        <a:defRPr sz="1800">
          <a:solidFill>
            <a:schemeClr val="tx2"/>
          </a:solidFill>
          <a:latin typeface="+mn-lt"/>
        </a:defRPr>
      </a:lvl5pPr>
      <a:lvl6pPr marL="1533525" indent="179388" algn="l" rtl="0" fontAlgn="base">
        <a:lnSpc>
          <a:spcPts val="2000"/>
        </a:lnSpc>
        <a:spcBef>
          <a:spcPct val="0"/>
        </a:spcBef>
        <a:spcAft>
          <a:spcPct val="0"/>
        </a:spcAft>
        <a:buChar char="–"/>
        <a:defRPr sz="1600">
          <a:solidFill>
            <a:schemeClr val="tx1"/>
          </a:solidFill>
          <a:latin typeface="+mn-lt"/>
        </a:defRPr>
      </a:lvl6pPr>
      <a:lvl7pPr marL="1990725" indent="179388" algn="l" rtl="0" fontAlgn="base">
        <a:lnSpc>
          <a:spcPts val="2000"/>
        </a:lnSpc>
        <a:spcBef>
          <a:spcPct val="0"/>
        </a:spcBef>
        <a:spcAft>
          <a:spcPct val="0"/>
        </a:spcAft>
        <a:buChar char="–"/>
        <a:defRPr sz="1600">
          <a:solidFill>
            <a:schemeClr val="tx1"/>
          </a:solidFill>
          <a:latin typeface="+mn-lt"/>
        </a:defRPr>
      </a:lvl7pPr>
      <a:lvl8pPr marL="2447925" indent="179388" algn="l" rtl="0" fontAlgn="base">
        <a:lnSpc>
          <a:spcPts val="2000"/>
        </a:lnSpc>
        <a:spcBef>
          <a:spcPct val="0"/>
        </a:spcBef>
        <a:spcAft>
          <a:spcPct val="0"/>
        </a:spcAft>
        <a:buChar char="–"/>
        <a:defRPr sz="1600">
          <a:solidFill>
            <a:schemeClr val="tx1"/>
          </a:solidFill>
          <a:latin typeface="+mn-lt"/>
        </a:defRPr>
      </a:lvl8pPr>
      <a:lvl9pPr marL="2905125" indent="179388" algn="l" rtl="0" fontAlgn="base">
        <a:lnSpc>
          <a:spcPts val="2000"/>
        </a:lnSpc>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3" name="Straight Connector 2"/>
          <p:cNvCxnSpPr/>
          <p:nvPr/>
        </p:nvCxnSpPr>
        <p:spPr bwMode="auto">
          <a:xfrm>
            <a:off x="0" y="990000"/>
            <a:ext cx="6336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6" name="Rectangle 2"/>
          <p:cNvSpPr>
            <a:spLocks noGrp="1" noChangeArrowheads="1"/>
          </p:cNvSpPr>
          <p:nvPr>
            <p:ph type="title"/>
          </p:nvPr>
        </p:nvSpPr>
        <p:spPr bwMode="auto">
          <a:xfrm>
            <a:off x="864000" y="234000"/>
            <a:ext cx="5508000" cy="72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864000" y="1332000"/>
            <a:ext cx="8011713" cy="432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360000" y="6305550"/>
            <a:ext cx="360000" cy="179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l">
              <a:defRPr sz="700">
                <a:solidFill>
                  <a:schemeClr val="tx2"/>
                </a:solidFill>
                <a:latin typeface="+mj-lt"/>
              </a:defRPr>
            </a:lvl1pPr>
          </a:lstStyle>
          <a:p>
            <a:fld id="{F795E88F-7D9A-4261-8E02-F16CE4457A9A}" type="slidenum">
              <a:rPr lang="en-US" smtClean="0"/>
              <a:pPr/>
              <a:t>‹#›</a:t>
            </a:fld>
            <a:endParaRPr lang="en-US" dirty="0"/>
          </a:p>
        </p:txBody>
      </p:sp>
      <p:pic>
        <p:nvPicPr>
          <p:cNvPr id="12" name="Picture 11"/>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extLst>
      <p:ext uri="{BB962C8B-B14F-4D97-AF65-F5344CB8AC3E}">
        <p14:creationId xmlns:p14="http://schemas.microsoft.com/office/powerpoint/2010/main" val="2545377356"/>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854" r:id="rId3"/>
    <p:sldLayoutId id="2147483725" r:id="rId4"/>
    <p:sldLayoutId id="2147483726" r:id="rId5"/>
    <p:sldLayoutId id="2147483727" r:id="rId6"/>
    <p:sldLayoutId id="2147483728" r:id="rId7"/>
    <p:sldLayoutId id="2147483729" r:id="rId8"/>
    <p:sldLayoutId id="2147483730" r:id="rId9"/>
    <p:sldLayoutId id="2147483731" r:id="rId10"/>
  </p:sldLayoutIdLst>
  <p:timing>
    <p:tnLst>
      <p:par>
        <p:cTn id="1" dur="indefinite" restart="never" nodeType="tmRoot"/>
      </p:par>
    </p:tnLst>
  </p:timing>
  <p:hf sldNum="0" hdr="0" ftr="0" dt="0"/>
  <p:txStyles>
    <p:titleStyle>
      <a:lvl1pPr algn="l" rtl="0" fontAlgn="base">
        <a:lnSpc>
          <a:spcPts val="2800"/>
        </a:lnSpc>
        <a:spcBef>
          <a:spcPct val="0"/>
        </a:spcBef>
        <a:spcAft>
          <a:spcPct val="0"/>
        </a:spcAft>
        <a:defRPr sz="2800" cap="all" baseline="0">
          <a:solidFill>
            <a:schemeClr val="tx2"/>
          </a:solidFill>
          <a:latin typeface="+mj-lt"/>
          <a:ea typeface="+mj-ea"/>
          <a:cs typeface="+mj-cs"/>
        </a:defRPr>
      </a:lvl1pPr>
      <a:lvl2pPr algn="l" rtl="0" fontAlgn="base">
        <a:lnSpc>
          <a:spcPts val="2400"/>
        </a:lnSpc>
        <a:spcBef>
          <a:spcPct val="0"/>
        </a:spcBef>
        <a:spcAft>
          <a:spcPct val="0"/>
        </a:spcAft>
        <a:defRPr sz="2200">
          <a:solidFill>
            <a:schemeClr val="accent1"/>
          </a:solidFill>
          <a:latin typeface="Arial" charset="0"/>
        </a:defRPr>
      </a:lvl2pPr>
      <a:lvl3pPr algn="l" rtl="0" fontAlgn="base">
        <a:lnSpc>
          <a:spcPts val="2400"/>
        </a:lnSpc>
        <a:spcBef>
          <a:spcPct val="0"/>
        </a:spcBef>
        <a:spcAft>
          <a:spcPct val="0"/>
        </a:spcAft>
        <a:defRPr sz="2200">
          <a:solidFill>
            <a:schemeClr val="accent1"/>
          </a:solidFill>
          <a:latin typeface="Arial" charset="0"/>
        </a:defRPr>
      </a:lvl3pPr>
      <a:lvl4pPr algn="l" rtl="0" fontAlgn="base">
        <a:lnSpc>
          <a:spcPts val="2400"/>
        </a:lnSpc>
        <a:spcBef>
          <a:spcPct val="0"/>
        </a:spcBef>
        <a:spcAft>
          <a:spcPct val="0"/>
        </a:spcAft>
        <a:defRPr sz="2200">
          <a:solidFill>
            <a:schemeClr val="accent1"/>
          </a:solidFill>
          <a:latin typeface="Arial" charset="0"/>
        </a:defRPr>
      </a:lvl4pPr>
      <a:lvl5pPr algn="l" rtl="0" fontAlgn="base">
        <a:lnSpc>
          <a:spcPts val="2400"/>
        </a:lnSpc>
        <a:spcBef>
          <a:spcPct val="0"/>
        </a:spcBef>
        <a:spcAft>
          <a:spcPct val="0"/>
        </a:spcAft>
        <a:defRPr sz="2200">
          <a:solidFill>
            <a:schemeClr val="accent1"/>
          </a:solidFill>
          <a:latin typeface="Arial" charset="0"/>
        </a:defRPr>
      </a:lvl5pPr>
      <a:lvl6pPr marL="457200" algn="l" rtl="0" fontAlgn="base">
        <a:lnSpc>
          <a:spcPts val="2400"/>
        </a:lnSpc>
        <a:spcBef>
          <a:spcPct val="0"/>
        </a:spcBef>
        <a:spcAft>
          <a:spcPct val="0"/>
        </a:spcAft>
        <a:defRPr sz="2200">
          <a:solidFill>
            <a:schemeClr val="accent1"/>
          </a:solidFill>
          <a:latin typeface="Arial" charset="0"/>
        </a:defRPr>
      </a:lvl6pPr>
      <a:lvl7pPr marL="914400" algn="l" rtl="0" fontAlgn="base">
        <a:lnSpc>
          <a:spcPts val="2400"/>
        </a:lnSpc>
        <a:spcBef>
          <a:spcPct val="0"/>
        </a:spcBef>
        <a:spcAft>
          <a:spcPct val="0"/>
        </a:spcAft>
        <a:defRPr sz="2200">
          <a:solidFill>
            <a:schemeClr val="accent1"/>
          </a:solidFill>
          <a:latin typeface="Arial" charset="0"/>
        </a:defRPr>
      </a:lvl7pPr>
      <a:lvl8pPr marL="1371600" algn="l" rtl="0" fontAlgn="base">
        <a:lnSpc>
          <a:spcPts val="2400"/>
        </a:lnSpc>
        <a:spcBef>
          <a:spcPct val="0"/>
        </a:spcBef>
        <a:spcAft>
          <a:spcPct val="0"/>
        </a:spcAft>
        <a:defRPr sz="2200">
          <a:solidFill>
            <a:schemeClr val="accent1"/>
          </a:solidFill>
          <a:latin typeface="Arial" charset="0"/>
        </a:defRPr>
      </a:lvl8pPr>
      <a:lvl9pPr marL="1828800" algn="l" rtl="0" fontAlgn="base">
        <a:lnSpc>
          <a:spcPts val="2400"/>
        </a:lnSpc>
        <a:spcBef>
          <a:spcPct val="0"/>
        </a:spcBef>
        <a:spcAft>
          <a:spcPct val="0"/>
        </a:spcAft>
        <a:defRPr sz="2200">
          <a:solidFill>
            <a:schemeClr val="accent1"/>
          </a:solidFill>
          <a:latin typeface="Arial" charset="0"/>
        </a:defRPr>
      </a:lvl9pPr>
    </p:titleStyle>
    <p:bodyStyle>
      <a:lvl1pPr algn="l" rtl="0" fontAlgn="base">
        <a:lnSpc>
          <a:spcPct val="100000"/>
        </a:lnSpc>
        <a:spcBef>
          <a:spcPct val="0"/>
        </a:spcBef>
        <a:spcAft>
          <a:spcPts val="600"/>
        </a:spcAft>
        <a:defRPr sz="2400">
          <a:solidFill>
            <a:schemeClr val="tx2"/>
          </a:solidFill>
          <a:latin typeface="+mn-lt"/>
          <a:ea typeface="+mn-ea"/>
          <a:cs typeface="+mn-cs"/>
        </a:defRPr>
      </a:lvl1pPr>
      <a:lvl2pPr marL="270000" indent="-270000" algn="l" rtl="0" fontAlgn="base">
        <a:lnSpc>
          <a:spcPct val="100000"/>
        </a:lnSpc>
        <a:spcBef>
          <a:spcPts val="400"/>
        </a:spcBef>
        <a:spcAft>
          <a:spcPct val="0"/>
        </a:spcAft>
        <a:buClr>
          <a:schemeClr val="bg2"/>
        </a:buClr>
        <a:buFont typeface="Times" pitchFamily="18" charset="0"/>
        <a:buChar char="•"/>
        <a:defRPr sz="2400">
          <a:solidFill>
            <a:schemeClr val="tx2"/>
          </a:solidFill>
          <a:latin typeface="+mn-lt"/>
        </a:defRPr>
      </a:lvl2pPr>
      <a:lvl3pPr marL="540000" indent="-270000" algn="l" rtl="0" fontAlgn="base">
        <a:lnSpc>
          <a:spcPct val="100000"/>
        </a:lnSpc>
        <a:spcBef>
          <a:spcPct val="0"/>
        </a:spcBef>
        <a:spcAft>
          <a:spcPct val="0"/>
        </a:spcAft>
        <a:buFont typeface="Trebuchet MS" pitchFamily="34" charset="0"/>
        <a:buChar char="−"/>
        <a:defRPr sz="2000">
          <a:solidFill>
            <a:schemeClr val="tx2"/>
          </a:solidFill>
          <a:latin typeface="+mn-lt"/>
        </a:defRPr>
      </a:lvl3pPr>
      <a:lvl4pPr marL="810000" indent="-270000" algn="l" rtl="0" fontAlgn="base">
        <a:lnSpc>
          <a:spcPct val="100000"/>
        </a:lnSpc>
        <a:spcBef>
          <a:spcPct val="0"/>
        </a:spcBef>
        <a:spcAft>
          <a:spcPct val="0"/>
        </a:spcAft>
        <a:buClr>
          <a:schemeClr val="bg2"/>
        </a:buClr>
        <a:buFont typeface="Wingdings" pitchFamily="2" charset="2"/>
        <a:buChar char="§"/>
        <a:defRPr sz="1800">
          <a:solidFill>
            <a:schemeClr val="tx2"/>
          </a:solidFill>
          <a:latin typeface="+mn-lt"/>
        </a:defRPr>
      </a:lvl4pPr>
      <a:lvl5pPr marL="1080000" indent="-270000" algn="l" rtl="0" fontAlgn="base">
        <a:lnSpc>
          <a:spcPct val="100000"/>
        </a:lnSpc>
        <a:spcBef>
          <a:spcPct val="0"/>
        </a:spcBef>
        <a:spcAft>
          <a:spcPct val="0"/>
        </a:spcAft>
        <a:buFont typeface="Trebuchet MS" pitchFamily="34" charset="0"/>
        <a:buChar char="−"/>
        <a:defRPr sz="1800">
          <a:solidFill>
            <a:schemeClr val="tx2"/>
          </a:solidFill>
          <a:latin typeface="+mn-lt"/>
        </a:defRPr>
      </a:lvl5pPr>
      <a:lvl6pPr marL="1533525" indent="179388" algn="l" rtl="0" fontAlgn="base">
        <a:lnSpc>
          <a:spcPts val="2000"/>
        </a:lnSpc>
        <a:spcBef>
          <a:spcPct val="0"/>
        </a:spcBef>
        <a:spcAft>
          <a:spcPct val="0"/>
        </a:spcAft>
        <a:buChar char="–"/>
        <a:defRPr sz="1600">
          <a:solidFill>
            <a:schemeClr val="tx1"/>
          </a:solidFill>
          <a:latin typeface="+mn-lt"/>
        </a:defRPr>
      </a:lvl6pPr>
      <a:lvl7pPr marL="1990725" indent="179388" algn="l" rtl="0" fontAlgn="base">
        <a:lnSpc>
          <a:spcPts val="2000"/>
        </a:lnSpc>
        <a:spcBef>
          <a:spcPct val="0"/>
        </a:spcBef>
        <a:spcAft>
          <a:spcPct val="0"/>
        </a:spcAft>
        <a:buChar char="–"/>
        <a:defRPr sz="1600">
          <a:solidFill>
            <a:schemeClr val="tx1"/>
          </a:solidFill>
          <a:latin typeface="+mn-lt"/>
        </a:defRPr>
      </a:lvl7pPr>
      <a:lvl8pPr marL="2447925" indent="179388" algn="l" rtl="0" fontAlgn="base">
        <a:lnSpc>
          <a:spcPts val="2000"/>
        </a:lnSpc>
        <a:spcBef>
          <a:spcPct val="0"/>
        </a:spcBef>
        <a:spcAft>
          <a:spcPct val="0"/>
        </a:spcAft>
        <a:buChar char="–"/>
        <a:defRPr sz="1600">
          <a:solidFill>
            <a:schemeClr val="tx1"/>
          </a:solidFill>
          <a:latin typeface="+mn-lt"/>
        </a:defRPr>
      </a:lvl8pPr>
      <a:lvl9pPr marL="2905125" indent="179388" algn="l" rtl="0" fontAlgn="base">
        <a:lnSpc>
          <a:spcPts val="2000"/>
        </a:lnSpc>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3" name="Straight Connector 2"/>
          <p:cNvCxnSpPr/>
          <p:nvPr/>
        </p:nvCxnSpPr>
        <p:spPr bwMode="auto">
          <a:xfrm>
            <a:off x="0" y="990000"/>
            <a:ext cx="6336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6" name="Rectangle 2"/>
          <p:cNvSpPr>
            <a:spLocks noGrp="1" noChangeArrowheads="1"/>
          </p:cNvSpPr>
          <p:nvPr>
            <p:ph type="title"/>
          </p:nvPr>
        </p:nvSpPr>
        <p:spPr bwMode="auto">
          <a:xfrm>
            <a:off x="864000" y="234000"/>
            <a:ext cx="5508000" cy="72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864000" y="1332000"/>
            <a:ext cx="8011713" cy="486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360000" y="6498000"/>
            <a:ext cx="360000" cy="179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lvl1pPr algn="l">
              <a:defRPr sz="700">
                <a:solidFill>
                  <a:schemeClr val="tx2"/>
                </a:solidFill>
              </a:defRPr>
            </a:lvl1pPr>
          </a:lstStyle>
          <a:p>
            <a:fld id="{F795E88F-7D9A-4261-8E02-F16CE4457A9A}" type="slidenum">
              <a:rPr lang="en-US" smtClean="0"/>
              <a:pPr/>
              <a:t>‹#›</a:t>
            </a:fld>
            <a:endParaRPr lang="en-US" dirty="0"/>
          </a:p>
        </p:txBody>
      </p:sp>
      <p:pic>
        <p:nvPicPr>
          <p:cNvPr id="9" name="Picture 8"/>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6647313" y="302529"/>
            <a:ext cx="2228400" cy="494792"/>
          </a:xfrm>
          <a:prstGeom prst="rect">
            <a:avLst/>
          </a:prstGeom>
        </p:spPr>
      </p:pic>
    </p:spTree>
    <p:extLst>
      <p:ext uri="{BB962C8B-B14F-4D97-AF65-F5344CB8AC3E}">
        <p14:creationId xmlns:p14="http://schemas.microsoft.com/office/powerpoint/2010/main" val="2545377356"/>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Lst>
  <p:timing>
    <p:tnLst>
      <p:par>
        <p:cTn id="1" dur="indefinite" restart="never" nodeType="tmRoot"/>
      </p:par>
    </p:tnLst>
  </p:timing>
  <p:hf sldNum="0" hdr="0" ftr="0" dt="0"/>
  <p:txStyles>
    <p:titleStyle>
      <a:lvl1pPr algn="l" rtl="0" fontAlgn="base">
        <a:lnSpc>
          <a:spcPts val="2800"/>
        </a:lnSpc>
        <a:spcBef>
          <a:spcPct val="0"/>
        </a:spcBef>
        <a:spcAft>
          <a:spcPct val="0"/>
        </a:spcAft>
        <a:defRPr sz="2800" cap="all" baseline="0">
          <a:solidFill>
            <a:schemeClr val="tx2"/>
          </a:solidFill>
          <a:latin typeface="+mj-lt"/>
          <a:ea typeface="+mj-ea"/>
          <a:cs typeface="+mj-cs"/>
        </a:defRPr>
      </a:lvl1pPr>
      <a:lvl2pPr algn="l" rtl="0" fontAlgn="base">
        <a:lnSpc>
          <a:spcPts val="2400"/>
        </a:lnSpc>
        <a:spcBef>
          <a:spcPct val="0"/>
        </a:spcBef>
        <a:spcAft>
          <a:spcPct val="0"/>
        </a:spcAft>
        <a:defRPr sz="2200">
          <a:solidFill>
            <a:schemeClr val="accent1"/>
          </a:solidFill>
          <a:latin typeface="Arial" charset="0"/>
        </a:defRPr>
      </a:lvl2pPr>
      <a:lvl3pPr algn="l" rtl="0" fontAlgn="base">
        <a:lnSpc>
          <a:spcPts val="2400"/>
        </a:lnSpc>
        <a:spcBef>
          <a:spcPct val="0"/>
        </a:spcBef>
        <a:spcAft>
          <a:spcPct val="0"/>
        </a:spcAft>
        <a:defRPr sz="2200">
          <a:solidFill>
            <a:schemeClr val="accent1"/>
          </a:solidFill>
          <a:latin typeface="Arial" charset="0"/>
        </a:defRPr>
      </a:lvl3pPr>
      <a:lvl4pPr algn="l" rtl="0" fontAlgn="base">
        <a:lnSpc>
          <a:spcPts val="2400"/>
        </a:lnSpc>
        <a:spcBef>
          <a:spcPct val="0"/>
        </a:spcBef>
        <a:spcAft>
          <a:spcPct val="0"/>
        </a:spcAft>
        <a:defRPr sz="2200">
          <a:solidFill>
            <a:schemeClr val="accent1"/>
          </a:solidFill>
          <a:latin typeface="Arial" charset="0"/>
        </a:defRPr>
      </a:lvl4pPr>
      <a:lvl5pPr algn="l" rtl="0" fontAlgn="base">
        <a:lnSpc>
          <a:spcPts val="2400"/>
        </a:lnSpc>
        <a:spcBef>
          <a:spcPct val="0"/>
        </a:spcBef>
        <a:spcAft>
          <a:spcPct val="0"/>
        </a:spcAft>
        <a:defRPr sz="2200">
          <a:solidFill>
            <a:schemeClr val="accent1"/>
          </a:solidFill>
          <a:latin typeface="Arial" charset="0"/>
        </a:defRPr>
      </a:lvl5pPr>
      <a:lvl6pPr marL="457200" algn="l" rtl="0" fontAlgn="base">
        <a:lnSpc>
          <a:spcPts val="2400"/>
        </a:lnSpc>
        <a:spcBef>
          <a:spcPct val="0"/>
        </a:spcBef>
        <a:spcAft>
          <a:spcPct val="0"/>
        </a:spcAft>
        <a:defRPr sz="2200">
          <a:solidFill>
            <a:schemeClr val="accent1"/>
          </a:solidFill>
          <a:latin typeface="Arial" charset="0"/>
        </a:defRPr>
      </a:lvl6pPr>
      <a:lvl7pPr marL="914400" algn="l" rtl="0" fontAlgn="base">
        <a:lnSpc>
          <a:spcPts val="2400"/>
        </a:lnSpc>
        <a:spcBef>
          <a:spcPct val="0"/>
        </a:spcBef>
        <a:spcAft>
          <a:spcPct val="0"/>
        </a:spcAft>
        <a:defRPr sz="2200">
          <a:solidFill>
            <a:schemeClr val="accent1"/>
          </a:solidFill>
          <a:latin typeface="Arial" charset="0"/>
        </a:defRPr>
      </a:lvl7pPr>
      <a:lvl8pPr marL="1371600" algn="l" rtl="0" fontAlgn="base">
        <a:lnSpc>
          <a:spcPts val="2400"/>
        </a:lnSpc>
        <a:spcBef>
          <a:spcPct val="0"/>
        </a:spcBef>
        <a:spcAft>
          <a:spcPct val="0"/>
        </a:spcAft>
        <a:defRPr sz="2200">
          <a:solidFill>
            <a:schemeClr val="accent1"/>
          </a:solidFill>
          <a:latin typeface="Arial" charset="0"/>
        </a:defRPr>
      </a:lvl8pPr>
      <a:lvl9pPr marL="1828800" algn="l" rtl="0" fontAlgn="base">
        <a:lnSpc>
          <a:spcPts val="2400"/>
        </a:lnSpc>
        <a:spcBef>
          <a:spcPct val="0"/>
        </a:spcBef>
        <a:spcAft>
          <a:spcPct val="0"/>
        </a:spcAft>
        <a:defRPr sz="2200">
          <a:solidFill>
            <a:schemeClr val="accent1"/>
          </a:solidFill>
          <a:latin typeface="Arial" charset="0"/>
        </a:defRPr>
      </a:lvl9pPr>
    </p:titleStyle>
    <p:bodyStyle>
      <a:lvl1pPr algn="l" rtl="0" fontAlgn="base">
        <a:lnSpc>
          <a:spcPct val="100000"/>
        </a:lnSpc>
        <a:spcBef>
          <a:spcPct val="0"/>
        </a:spcBef>
        <a:spcAft>
          <a:spcPts val="600"/>
        </a:spcAft>
        <a:defRPr sz="2400">
          <a:solidFill>
            <a:schemeClr val="tx2"/>
          </a:solidFill>
          <a:latin typeface="+mn-lt"/>
          <a:ea typeface="+mn-ea"/>
          <a:cs typeface="+mn-cs"/>
        </a:defRPr>
      </a:lvl1pPr>
      <a:lvl2pPr marL="270000" indent="-270000" algn="l" rtl="0" fontAlgn="base">
        <a:lnSpc>
          <a:spcPct val="100000"/>
        </a:lnSpc>
        <a:spcBef>
          <a:spcPct val="0"/>
        </a:spcBef>
        <a:spcAft>
          <a:spcPct val="0"/>
        </a:spcAft>
        <a:buClr>
          <a:schemeClr val="bg2"/>
        </a:buClr>
        <a:buFont typeface="Times" pitchFamily="18" charset="0"/>
        <a:buChar char="•"/>
        <a:defRPr sz="2400">
          <a:solidFill>
            <a:schemeClr val="tx2"/>
          </a:solidFill>
          <a:latin typeface="+mn-lt"/>
        </a:defRPr>
      </a:lvl2pPr>
      <a:lvl3pPr marL="540000" indent="-270000" algn="l" rtl="0" fontAlgn="base">
        <a:lnSpc>
          <a:spcPct val="100000"/>
        </a:lnSpc>
        <a:spcBef>
          <a:spcPct val="0"/>
        </a:spcBef>
        <a:spcAft>
          <a:spcPct val="0"/>
        </a:spcAft>
        <a:buFont typeface="Trebuchet MS" pitchFamily="34" charset="0"/>
        <a:buChar char="−"/>
        <a:defRPr sz="2000">
          <a:solidFill>
            <a:schemeClr val="tx2"/>
          </a:solidFill>
          <a:latin typeface="+mn-lt"/>
        </a:defRPr>
      </a:lvl3pPr>
      <a:lvl4pPr marL="810000" indent="-270000" algn="l" rtl="0" fontAlgn="base">
        <a:lnSpc>
          <a:spcPct val="100000"/>
        </a:lnSpc>
        <a:spcBef>
          <a:spcPct val="0"/>
        </a:spcBef>
        <a:spcAft>
          <a:spcPct val="0"/>
        </a:spcAft>
        <a:buClr>
          <a:schemeClr val="bg2"/>
        </a:buClr>
        <a:buFont typeface="Wingdings" pitchFamily="2" charset="2"/>
        <a:buChar char="§"/>
        <a:defRPr sz="1800">
          <a:solidFill>
            <a:schemeClr val="tx2"/>
          </a:solidFill>
          <a:latin typeface="+mn-lt"/>
        </a:defRPr>
      </a:lvl4pPr>
      <a:lvl5pPr marL="1080000" indent="-270000" algn="l" rtl="0" fontAlgn="base">
        <a:lnSpc>
          <a:spcPct val="100000"/>
        </a:lnSpc>
        <a:spcBef>
          <a:spcPct val="0"/>
        </a:spcBef>
        <a:spcAft>
          <a:spcPct val="0"/>
        </a:spcAft>
        <a:buFont typeface="Trebuchet MS" pitchFamily="34" charset="0"/>
        <a:buChar char="−"/>
        <a:defRPr sz="1800">
          <a:solidFill>
            <a:schemeClr val="tx2"/>
          </a:solidFill>
          <a:latin typeface="+mn-lt"/>
        </a:defRPr>
      </a:lvl5pPr>
      <a:lvl6pPr marL="1533525" indent="179388" algn="l" rtl="0" fontAlgn="base">
        <a:lnSpc>
          <a:spcPts val="2000"/>
        </a:lnSpc>
        <a:spcBef>
          <a:spcPct val="0"/>
        </a:spcBef>
        <a:spcAft>
          <a:spcPct val="0"/>
        </a:spcAft>
        <a:buChar char="–"/>
        <a:defRPr sz="1600">
          <a:solidFill>
            <a:schemeClr val="tx1"/>
          </a:solidFill>
          <a:latin typeface="+mn-lt"/>
        </a:defRPr>
      </a:lvl6pPr>
      <a:lvl7pPr marL="1990725" indent="179388" algn="l" rtl="0" fontAlgn="base">
        <a:lnSpc>
          <a:spcPts val="2000"/>
        </a:lnSpc>
        <a:spcBef>
          <a:spcPct val="0"/>
        </a:spcBef>
        <a:spcAft>
          <a:spcPct val="0"/>
        </a:spcAft>
        <a:buChar char="–"/>
        <a:defRPr sz="1600">
          <a:solidFill>
            <a:schemeClr val="tx1"/>
          </a:solidFill>
          <a:latin typeface="+mn-lt"/>
        </a:defRPr>
      </a:lvl7pPr>
      <a:lvl8pPr marL="2447925" indent="179388" algn="l" rtl="0" fontAlgn="base">
        <a:lnSpc>
          <a:spcPts val="2000"/>
        </a:lnSpc>
        <a:spcBef>
          <a:spcPct val="0"/>
        </a:spcBef>
        <a:spcAft>
          <a:spcPct val="0"/>
        </a:spcAft>
        <a:buChar char="–"/>
        <a:defRPr sz="1600">
          <a:solidFill>
            <a:schemeClr val="tx1"/>
          </a:solidFill>
          <a:latin typeface="+mn-lt"/>
        </a:defRPr>
      </a:lvl8pPr>
      <a:lvl9pPr marL="2905125" indent="179388" algn="l" rtl="0" fontAlgn="base">
        <a:lnSpc>
          <a:spcPts val="2000"/>
        </a:lnSpc>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18113" y="2113259"/>
            <a:ext cx="3657600" cy="3660147"/>
          </a:xfrm>
          <a:prstGeom prst="rect">
            <a:avLst/>
          </a:prstGeom>
        </p:spPr>
      </p:pic>
      <p:sp>
        <p:nvSpPr>
          <p:cNvPr id="2" name="Subtitle 1"/>
          <p:cNvSpPr>
            <a:spLocks noGrp="1"/>
          </p:cNvSpPr>
          <p:nvPr>
            <p:ph type="subTitle" idx="1"/>
          </p:nvPr>
        </p:nvSpPr>
        <p:spPr>
          <a:xfrm>
            <a:off x="685799" y="2590800"/>
            <a:ext cx="4299307" cy="2133599"/>
          </a:xfrm>
        </p:spPr>
        <p:txBody>
          <a:bodyPr/>
          <a:lstStyle/>
          <a:p>
            <a:endParaRPr lang="en-US" dirty="0" smtClean="0"/>
          </a:p>
          <a:p>
            <a:r>
              <a:rPr lang="en-US" sz="2400" dirty="0" smtClean="0"/>
              <a:t>MERCER COUNTY ESTATE PLANNING COUNCIL</a:t>
            </a:r>
          </a:p>
          <a:p>
            <a:endParaRPr lang="en-US" sz="2400" dirty="0"/>
          </a:p>
          <a:p>
            <a:r>
              <a:rPr lang="en-US" sz="2400" dirty="0" smtClean="0"/>
              <a:t>December 5, 2018</a:t>
            </a:r>
          </a:p>
          <a:p>
            <a:endParaRPr lang="en-US" sz="2400" dirty="0"/>
          </a:p>
          <a:p>
            <a:r>
              <a:rPr lang="en-US" sz="2400" dirty="0" smtClean="0"/>
              <a:t>Presented by: Joseph </a:t>
            </a:r>
            <a:r>
              <a:rPr lang="en-US" sz="2400" dirty="0" smtClean="0"/>
              <a:t>Falanga</a:t>
            </a:r>
          </a:p>
          <a:p>
            <a:endParaRPr lang="en-US" sz="2400" dirty="0"/>
          </a:p>
        </p:txBody>
      </p:sp>
      <p:sp>
        <p:nvSpPr>
          <p:cNvPr id="3" name="Title 2"/>
          <p:cNvSpPr>
            <a:spLocks noGrp="1"/>
          </p:cNvSpPr>
          <p:nvPr>
            <p:ph type="ctrTitle"/>
          </p:nvPr>
        </p:nvSpPr>
        <p:spPr>
          <a:xfrm>
            <a:off x="685800" y="762000"/>
            <a:ext cx="7772400" cy="1143000"/>
          </a:xfrm>
        </p:spPr>
        <p:txBody>
          <a:bodyPr/>
          <a:lstStyle/>
          <a:p>
            <a:r>
              <a:rPr lang="en-US" sz="2400" dirty="0" smtClean="0"/>
              <a:t>NEW PARADIGM IN PLANNING</a:t>
            </a:r>
            <a:endParaRPr lang="en-US" sz="2400" dirty="0"/>
          </a:p>
        </p:txBody>
      </p:sp>
      <p:cxnSp>
        <p:nvCxnSpPr>
          <p:cNvPr id="6" name="Straight Connector 5"/>
          <p:cNvCxnSpPr/>
          <p:nvPr/>
        </p:nvCxnSpPr>
        <p:spPr bwMode="auto">
          <a:xfrm>
            <a:off x="7920000" y="6624000"/>
            <a:ext cx="1224000" cy="0"/>
          </a:xfrm>
          <a:prstGeom prst="line">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 Placeholder 5"/>
          <p:cNvSpPr txBox="1">
            <a:spLocks/>
          </p:cNvSpPr>
          <p:nvPr/>
        </p:nvSpPr>
        <p:spPr>
          <a:xfrm>
            <a:off x="7919999" y="5472000"/>
            <a:ext cx="1188720" cy="1081087"/>
          </a:xfrm>
          <a:prstGeom prst="rect">
            <a:avLst/>
          </a:prstGeom>
        </p:spPr>
        <p:txBody>
          <a:bodyPr anchor="b" anchorCtr="0"/>
          <a:lstStyle>
            <a:lvl1pPr marL="0" marR="0" indent="0" algn="l" defTabSz="914400" rtl="0" eaLnBrk="1" fontAlgn="base" latinLnBrk="0" hangingPunct="1">
              <a:lnSpc>
                <a:spcPts val="1400"/>
              </a:lnSpc>
              <a:spcBef>
                <a:spcPct val="0"/>
              </a:spcBef>
              <a:spcAft>
                <a:spcPct val="0"/>
              </a:spcAft>
              <a:buClrTx/>
              <a:buSzTx/>
              <a:buFontTx/>
              <a:buNone/>
              <a:tabLst/>
              <a:defRPr sz="1000">
                <a:solidFill>
                  <a:schemeClr val="tx2"/>
                </a:solidFill>
                <a:latin typeface="FG Rebecca" pitchFamily="50" charset="0"/>
                <a:ea typeface="+mn-ea"/>
                <a:cs typeface="+mn-cs"/>
              </a:defRPr>
            </a:lvl1pPr>
            <a:lvl2pPr marL="270000" indent="-270000" algn="l" rtl="0" eaLnBrk="1" fontAlgn="base" hangingPunct="1">
              <a:lnSpc>
                <a:spcPct val="100000"/>
              </a:lnSpc>
              <a:spcBef>
                <a:spcPct val="0"/>
              </a:spcBef>
              <a:spcAft>
                <a:spcPct val="0"/>
              </a:spcAft>
              <a:buClr>
                <a:schemeClr val="bg2"/>
              </a:buClr>
              <a:buFont typeface="Times" pitchFamily="18" charset="0"/>
              <a:buChar char="•"/>
              <a:defRPr sz="2400">
                <a:solidFill>
                  <a:schemeClr val="tx2"/>
                </a:solidFill>
                <a:latin typeface="+mn-lt"/>
              </a:defRPr>
            </a:lvl2pPr>
            <a:lvl3pPr marL="540000" indent="-270000" algn="l" rtl="0" eaLnBrk="1" fontAlgn="base" hangingPunct="1">
              <a:lnSpc>
                <a:spcPct val="100000"/>
              </a:lnSpc>
              <a:spcBef>
                <a:spcPct val="0"/>
              </a:spcBef>
              <a:spcAft>
                <a:spcPct val="0"/>
              </a:spcAft>
              <a:buClr>
                <a:schemeClr val="tx2"/>
              </a:buClr>
              <a:buFont typeface="Trebuchet MS" pitchFamily="34" charset="0"/>
              <a:buChar char="−"/>
              <a:defRPr sz="2000">
                <a:solidFill>
                  <a:schemeClr val="tx2"/>
                </a:solidFill>
                <a:latin typeface="+mn-lt"/>
              </a:defRPr>
            </a:lvl3pPr>
            <a:lvl4pPr marL="810000" indent="-270000" algn="l" rtl="0" eaLnBrk="1" fontAlgn="base" hangingPunct="1">
              <a:lnSpc>
                <a:spcPct val="100000"/>
              </a:lnSpc>
              <a:spcBef>
                <a:spcPct val="0"/>
              </a:spcBef>
              <a:spcAft>
                <a:spcPct val="0"/>
              </a:spcAft>
              <a:buClr>
                <a:schemeClr val="bg2"/>
              </a:buClr>
              <a:buFont typeface="Wingdings" pitchFamily="2" charset="2"/>
              <a:buChar char="§"/>
              <a:defRPr sz="1800">
                <a:solidFill>
                  <a:schemeClr val="tx2"/>
                </a:solidFill>
                <a:latin typeface="+mn-lt"/>
              </a:defRPr>
            </a:lvl4pPr>
            <a:lvl5pPr marL="1080000" indent="-270000" algn="l" rtl="0" eaLnBrk="1" fontAlgn="base" hangingPunct="1">
              <a:lnSpc>
                <a:spcPct val="100000"/>
              </a:lnSpc>
              <a:spcBef>
                <a:spcPct val="0"/>
              </a:spcBef>
              <a:spcAft>
                <a:spcPct val="0"/>
              </a:spcAft>
              <a:buClr>
                <a:schemeClr val="tx2"/>
              </a:buClr>
              <a:buFont typeface="Trebuchet MS" pitchFamily="34" charset="0"/>
              <a:buChar char="−"/>
              <a:defRPr sz="1800">
                <a:solidFill>
                  <a:schemeClr val="tx2"/>
                </a:solidFill>
                <a:latin typeface="+mn-lt"/>
              </a:defRPr>
            </a:lvl5pPr>
            <a:lvl6pPr marL="1533525" indent="179388" algn="l" rtl="0" eaLnBrk="1" fontAlgn="base" hangingPunct="1">
              <a:lnSpc>
                <a:spcPts val="2000"/>
              </a:lnSpc>
              <a:spcBef>
                <a:spcPct val="0"/>
              </a:spcBef>
              <a:spcAft>
                <a:spcPct val="0"/>
              </a:spcAft>
              <a:buChar char="–"/>
              <a:defRPr sz="1600">
                <a:solidFill>
                  <a:schemeClr val="tx1"/>
                </a:solidFill>
                <a:latin typeface="+mn-lt"/>
              </a:defRPr>
            </a:lvl6pPr>
            <a:lvl7pPr marL="1990725" indent="179388" algn="l" rtl="0" eaLnBrk="1" fontAlgn="base" hangingPunct="1">
              <a:lnSpc>
                <a:spcPts val="2000"/>
              </a:lnSpc>
              <a:spcBef>
                <a:spcPct val="0"/>
              </a:spcBef>
              <a:spcAft>
                <a:spcPct val="0"/>
              </a:spcAft>
              <a:buChar char="–"/>
              <a:defRPr sz="1600">
                <a:solidFill>
                  <a:schemeClr val="tx1"/>
                </a:solidFill>
                <a:latin typeface="+mn-lt"/>
              </a:defRPr>
            </a:lvl7pPr>
            <a:lvl8pPr marL="2447925" indent="179388" algn="l" rtl="0" eaLnBrk="1" fontAlgn="base" hangingPunct="1">
              <a:lnSpc>
                <a:spcPts val="2000"/>
              </a:lnSpc>
              <a:spcBef>
                <a:spcPct val="0"/>
              </a:spcBef>
              <a:spcAft>
                <a:spcPct val="0"/>
              </a:spcAft>
              <a:buChar char="–"/>
              <a:defRPr sz="1600">
                <a:solidFill>
                  <a:schemeClr val="tx1"/>
                </a:solidFill>
                <a:latin typeface="+mn-lt"/>
              </a:defRPr>
            </a:lvl8pPr>
            <a:lvl9pPr marL="2905125" indent="179388" algn="l" rtl="0" eaLnBrk="1" fontAlgn="base" hangingPunct="1">
              <a:lnSpc>
                <a:spcPts val="2000"/>
              </a:lnSpc>
              <a:spcBef>
                <a:spcPct val="0"/>
              </a:spcBef>
              <a:spcAft>
                <a:spcPct val="0"/>
              </a:spcAft>
              <a:buChar char="–"/>
              <a:defRPr sz="1600">
                <a:solidFill>
                  <a:schemeClr val="tx1"/>
                </a:solidFill>
                <a:latin typeface="+mn-lt"/>
              </a:defRPr>
            </a:lvl9pPr>
          </a:lstStyle>
          <a:p>
            <a:pPr>
              <a:defRPr/>
            </a:pPr>
            <a:r>
              <a:rPr lang="en-US" kern="0" dirty="0" smtClean="0"/>
              <a:t>The Next Level of Service</a:t>
            </a:r>
            <a:endParaRPr lang="en-US" kern="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332000"/>
            <a:ext cx="8418513" cy="4992600"/>
          </a:xfrm>
        </p:spPr>
        <p:txBody>
          <a:bodyPr/>
          <a:lstStyle/>
          <a:p>
            <a:pPr lvl="1"/>
            <a:r>
              <a:rPr lang="en-GB" dirty="0" smtClean="0"/>
              <a:t>Does 67(e) “TRUMP” 67(g)</a:t>
            </a:r>
            <a:r>
              <a:rPr lang="en-GB" dirty="0"/>
              <a:t>	</a:t>
            </a:r>
            <a:r>
              <a:rPr lang="en-GB" dirty="0" smtClean="0"/>
              <a:t>	</a:t>
            </a:r>
          </a:p>
        </p:txBody>
      </p:sp>
      <p:sp>
        <p:nvSpPr>
          <p:cNvPr id="7" name="Title 1"/>
          <p:cNvSpPr>
            <a:spLocks noGrp="1"/>
          </p:cNvSpPr>
          <p:nvPr>
            <p:ph type="title"/>
          </p:nvPr>
        </p:nvSpPr>
        <p:spPr>
          <a:xfrm>
            <a:off x="864000" y="234000"/>
            <a:ext cx="5508000" cy="720000"/>
          </a:xfrm>
        </p:spPr>
        <p:txBody>
          <a:bodyPr/>
          <a:lstStyle/>
          <a:p>
            <a:r>
              <a:rPr lang="en-US" dirty="0" smtClean="0"/>
              <a:t>CODE SECTION 67</a:t>
            </a:r>
            <a:endParaRPr lang="en-US" dirty="0"/>
          </a:p>
        </p:txBody>
      </p:sp>
    </p:spTree>
    <p:extLst>
      <p:ext uri="{BB962C8B-B14F-4D97-AF65-F5344CB8AC3E}">
        <p14:creationId xmlns:p14="http://schemas.microsoft.com/office/powerpoint/2010/main" val="36584992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332000"/>
            <a:ext cx="8418513" cy="4992600"/>
          </a:xfrm>
        </p:spPr>
        <p:txBody>
          <a:bodyPr/>
          <a:lstStyle/>
          <a:p>
            <a:pPr lvl="1"/>
            <a:r>
              <a:rPr lang="en-GB" dirty="0" smtClean="0"/>
              <a:t>Act caps the deduction for all, state &amp; local taxes like Real Estate and Income tax to $</a:t>
            </a:r>
            <a:r>
              <a:rPr lang="en-GB" dirty="0" smtClean="0"/>
              <a:t>10,000 until 2026</a:t>
            </a:r>
            <a:endParaRPr lang="en-GB" dirty="0" smtClean="0"/>
          </a:p>
          <a:p>
            <a:pPr marL="0" lvl="1" indent="0">
              <a:buNone/>
            </a:pPr>
            <a:r>
              <a:rPr lang="en-GB" dirty="0" smtClean="0"/>
              <a:t>              Exceptions:</a:t>
            </a:r>
          </a:p>
          <a:p>
            <a:pPr marL="0" lvl="1" indent="0">
              <a:buNone/>
            </a:pPr>
            <a:r>
              <a:rPr lang="en-GB" dirty="0"/>
              <a:t>	 </a:t>
            </a:r>
            <a:r>
              <a:rPr lang="en-GB" dirty="0" smtClean="0"/>
              <a:t>   A. Foreign taxes claimed in lien of foreign tax credit.</a:t>
            </a:r>
          </a:p>
          <a:p>
            <a:pPr marL="0" lvl="1" indent="0">
              <a:buNone/>
            </a:pPr>
            <a:r>
              <a:rPr lang="en-GB" dirty="0" smtClean="0"/>
              <a:t>	    B. Personal &amp; real property taxes incurred in a trade</a:t>
            </a:r>
          </a:p>
          <a:p>
            <a:pPr marL="0" lvl="1" indent="0">
              <a:buNone/>
            </a:pPr>
            <a:r>
              <a:rPr lang="en-GB" dirty="0"/>
              <a:t>	 </a:t>
            </a:r>
            <a:r>
              <a:rPr lang="en-GB" dirty="0" smtClean="0"/>
              <a:t>        or business.</a:t>
            </a:r>
          </a:p>
          <a:p>
            <a:pPr marL="0" lvl="1" indent="0">
              <a:buNone/>
            </a:pPr>
            <a:r>
              <a:rPr lang="en-GB" dirty="0"/>
              <a:t> </a:t>
            </a:r>
            <a:r>
              <a:rPr lang="en-GB" dirty="0" smtClean="0"/>
              <a:t>                         Schedule C, Schedule E or Schedule F</a:t>
            </a:r>
          </a:p>
          <a:p>
            <a:pPr marL="0" lvl="1" indent="0">
              <a:buNone/>
            </a:pPr>
            <a:r>
              <a:rPr lang="en-GB" dirty="0"/>
              <a:t>	</a:t>
            </a:r>
            <a:r>
              <a:rPr lang="en-GB" dirty="0" smtClean="0"/>
              <a:t>    C. Personal &amp; real property taxes incurred for activity</a:t>
            </a:r>
          </a:p>
          <a:p>
            <a:pPr marL="0" lvl="1" indent="0">
              <a:buNone/>
            </a:pPr>
            <a:r>
              <a:rPr lang="en-GB" dirty="0"/>
              <a:t>	 </a:t>
            </a:r>
            <a:r>
              <a:rPr lang="en-GB" dirty="0" smtClean="0"/>
              <a:t>        described in Sec 212 expenses for the production of </a:t>
            </a:r>
          </a:p>
          <a:p>
            <a:pPr marL="0" lvl="1" indent="0">
              <a:buNone/>
            </a:pPr>
            <a:r>
              <a:rPr lang="en-GB" dirty="0"/>
              <a:t> </a:t>
            </a:r>
            <a:r>
              <a:rPr lang="en-GB" dirty="0" smtClean="0"/>
              <a:t>                      income.</a:t>
            </a:r>
          </a:p>
          <a:p>
            <a:pPr marL="0" lvl="1" indent="0">
              <a:buNone/>
            </a:pPr>
            <a:r>
              <a:rPr lang="en-GB" dirty="0"/>
              <a:t>	</a:t>
            </a:r>
            <a:r>
              <a:rPr lang="en-GB" dirty="0" smtClean="0"/>
              <a:t>	        </a:t>
            </a:r>
          </a:p>
        </p:txBody>
      </p:sp>
      <p:sp>
        <p:nvSpPr>
          <p:cNvPr id="7" name="Title 1"/>
          <p:cNvSpPr>
            <a:spLocks noGrp="1"/>
          </p:cNvSpPr>
          <p:nvPr>
            <p:ph type="title"/>
          </p:nvPr>
        </p:nvSpPr>
        <p:spPr>
          <a:xfrm>
            <a:off x="864000" y="234000"/>
            <a:ext cx="5508000" cy="720000"/>
          </a:xfrm>
        </p:spPr>
        <p:txBody>
          <a:bodyPr/>
          <a:lstStyle/>
          <a:p>
            <a:r>
              <a:rPr lang="en-US" dirty="0" smtClean="0"/>
              <a:t>CODE SECTION 67</a:t>
            </a:r>
            <a:endParaRPr lang="en-US" dirty="0"/>
          </a:p>
        </p:txBody>
      </p:sp>
    </p:spTree>
    <p:extLst>
      <p:ext uri="{BB962C8B-B14F-4D97-AF65-F5344CB8AC3E}">
        <p14:creationId xmlns:p14="http://schemas.microsoft.com/office/powerpoint/2010/main" val="1279586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16197669"/>
              </p:ext>
            </p:extLst>
          </p:nvPr>
        </p:nvGraphicFramePr>
        <p:xfrm>
          <a:off x="609600" y="1206501"/>
          <a:ext cx="6934200" cy="5194300"/>
        </p:xfrm>
        <a:graphic>
          <a:graphicData uri="http://schemas.openxmlformats.org/drawingml/2006/table">
            <a:tbl>
              <a:tblPr firstRow="1" bandRow="1">
                <a:tableStyleId>{8799B23B-EC83-4686-B30A-512413B5E67A}</a:tableStyleId>
              </a:tblPr>
              <a:tblGrid>
                <a:gridCol w="3560804"/>
                <a:gridCol w="3373396"/>
              </a:tblGrid>
              <a:tr h="796587">
                <a:tc>
                  <a:txBody>
                    <a:bodyPr/>
                    <a:lstStyle/>
                    <a:p>
                      <a:pPr algn="ctr"/>
                      <a:r>
                        <a:rPr lang="en-US" baseline="0" dirty="0" smtClean="0"/>
                        <a:t>Deductible</a:t>
                      </a:r>
                      <a:endParaRPr lang="en-US" dirty="0"/>
                    </a:p>
                  </a:txBody>
                  <a:tcPr/>
                </a:tc>
                <a:tc>
                  <a:txBody>
                    <a:bodyPr/>
                    <a:lstStyle/>
                    <a:p>
                      <a:pPr algn="ctr"/>
                      <a:r>
                        <a:rPr lang="en-US" dirty="0" smtClean="0"/>
                        <a:t>Not Deductible</a:t>
                      </a:r>
                      <a:endParaRPr lang="en-US" dirty="0"/>
                    </a:p>
                  </a:txBody>
                  <a:tcPr/>
                </a:tc>
              </a:tr>
              <a:tr h="1014161">
                <a:tc>
                  <a:txBody>
                    <a:bodyPr/>
                    <a:lstStyle/>
                    <a:p>
                      <a:pPr algn="l"/>
                      <a:r>
                        <a:rPr lang="en-US" dirty="0" smtClean="0"/>
                        <a:t>State income/property taxes on trust/estate owned assets up to $10,000</a:t>
                      </a:r>
                      <a:endParaRPr lang="en-US" dirty="0"/>
                    </a:p>
                  </a:txBody>
                  <a:tcPr/>
                </a:tc>
                <a:tc>
                  <a:txBody>
                    <a:bodyPr/>
                    <a:lstStyle/>
                    <a:p>
                      <a:pPr algn="l"/>
                      <a:r>
                        <a:rPr lang="en-US" dirty="0" smtClean="0"/>
                        <a:t>Investment management fees/commissions</a:t>
                      </a:r>
                      <a:endParaRPr lang="en-US" dirty="0"/>
                    </a:p>
                  </a:txBody>
                  <a:tcPr/>
                </a:tc>
              </a:tr>
              <a:tr h="1062115">
                <a:tc>
                  <a:txBody>
                    <a:bodyPr/>
                    <a:lstStyle/>
                    <a:p>
                      <a:pPr algn="l"/>
                      <a:r>
                        <a:rPr lang="en-US" dirty="0" smtClean="0"/>
                        <a:t>State personal and real property taxes on trust/estate owned trade or business</a:t>
                      </a:r>
                      <a:endParaRPr lang="en-US" dirty="0"/>
                    </a:p>
                  </a:txBody>
                  <a:tcPr/>
                </a:tc>
                <a:tc>
                  <a:txBody>
                    <a:bodyPr/>
                    <a:lstStyle/>
                    <a:p>
                      <a:pPr algn="l"/>
                      <a:r>
                        <a:rPr lang="en-US" dirty="0" smtClean="0"/>
                        <a:t>Trustee/Executor fees related to investment </a:t>
                      </a:r>
                      <a:r>
                        <a:rPr lang="en-US" dirty="0" smtClean="0"/>
                        <a:t>management (Bundled fees)</a:t>
                      </a:r>
                      <a:endParaRPr lang="en-US" dirty="0" smtClean="0"/>
                    </a:p>
                  </a:txBody>
                  <a:tcPr/>
                </a:tc>
              </a:tr>
              <a:tr h="743480">
                <a:tc>
                  <a:txBody>
                    <a:bodyPr/>
                    <a:lstStyle/>
                    <a:p>
                      <a:pPr algn="l"/>
                      <a:r>
                        <a:rPr lang="en-US" dirty="0" smtClean="0"/>
                        <a:t>Interest (rules and limits are same as before)</a:t>
                      </a:r>
                      <a:endParaRPr lang="en-US" dirty="0"/>
                    </a:p>
                  </a:txBody>
                  <a:tcPr/>
                </a:tc>
                <a:tc>
                  <a:txBody>
                    <a:bodyPr/>
                    <a:lstStyle/>
                    <a:p>
                      <a:pPr algn="l"/>
                      <a:r>
                        <a:rPr lang="en-US" dirty="0" smtClean="0"/>
                        <a:t>Safe deposit box rental</a:t>
                      </a:r>
                      <a:endParaRPr lang="en-US" dirty="0"/>
                    </a:p>
                  </a:txBody>
                  <a:tcPr/>
                </a:tc>
              </a:tr>
              <a:tr h="916641">
                <a:tc>
                  <a:txBody>
                    <a:bodyPr/>
                    <a:lstStyle/>
                    <a:p>
                      <a:pPr algn="l"/>
                      <a:r>
                        <a:rPr lang="en-US" dirty="0" smtClean="0"/>
                        <a:t>Estate taxes for income in respect of decedent</a:t>
                      </a:r>
                      <a:endParaRPr lang="en-US" dirty="0"/>
                    </a:p>
                  </a:txBody>
                  <a:tcPr/>
                </a:tc>
                <a:tc>
                  <a:txBody>
                    <a:bodyPr/>
                    <a:lstStyle/>
                    <a:p>
                      <a:pPr algn="l"/>
                      <a:endParaRPr lang="en-US" dirty="0"/>
                    </a:p>
                    <a:p>
                      <a:pPr algn="l"/>
                      <a:endParaRPr lang="en-US" dirty="0"/>
                    </a:p>
                    <a:p>
                      <a:pPr algn="l"/>
                      <a:endParaRPr lang="en-US" dirty="0"/>
                    </a:p>
                  </a:txBody>
                  <a:tcPr/>
                </a:tc>
              </a:tr>
              <a:tr h="661316">
                <a:tc>
                  <a:txBody>
                    <a:bodyPr/>
                    <a:lstStyle/>
                    <a:p>
                      <a:pPr algn="l"/>
                      <a:r>
                        <a:rPr lang="en-US" dirty="0" smtClean="0"/>
                        <a:t>Legal fees related to administration of trust/estate</a:t>
                      </a:r>
                      <a:endParaRPr lang="en-US" dirty="0"/>
                    </a:p>
                  </a:txBody>
                  <a:tcPr/>
                </a:tc>
                <a:tc>
                  <a:txBody>
                    <a:bodyPr/>
                    <a:lstStyle/>
                    <a:p>
                      <a:pPr algn="l"/>
                      <a:endParaRPr lang="en-US" dirty="0"/>
                    </a:p>
                  </a:txBody>
                  <a:tcPr/>
                </a:tc>
              </a:tr>
            </a:tbl>
          </a:graphicData>
        </a:graphic>
      </p:graphicFrame>
      <p:sp>
        <p:nvSpPr>
          <p:cNvPr id="7" name="Title 1"/>
          <p:cNvSpPr>
            <a:spLocks noGrp="1"/>
          </p:cNvSpPr>
          <p:nvPr>
            <p:ph type="title"/>
          </p:nvPr>
        </p:nvSpPr>
        <p:spPr>
          <a:xfrm>
            <a:off x="152399" y="234000"/>
            <a:ext cx="6219601" cy="720000"/>
          </a:xfrm>
        </p:spPr>
        <p:txBody>
          <a:bodyPr/>
          <a:lstStyle/>
          <a:p>
            <a:r>
              <a:rPr lang="en-US" dirty="0" smtClean="0"/>
              <a:t>what is  </a:t>
            </a:r>
            <a:r>
              <a:rPr lang="en-US" dirty="0" smtClean="0"/>
              <a:t>WHAT </a:t>
            </a:r>
            <a:r>
              <a:rPr lang="en-US" dirty="0" smtClean="0"/>
              <a:t>ISN’T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1300897827"/>
              </p:ext>
            </p:extLst>
          </p:nvPr>
        </p:nvGraphicFramePr>
        <p:xfrm>
          <a:off x="533400" y="1219199"/>
          <a:ext cx="7696200" cy="4884483"/>
        </p:xfrm>
        <a:graphic>
          <a:graphicData uri="http://schemas.openxmlformats.org/drawingml/2006/table">
            <a:tbl>
              <a:tblPr firstRow="1" bandRow="1">
                <a:tableStyleId>{8799B23B-EC83-4686-B30A-512413B5E67A}</a:tableStyleId>
              </a:tblPr>
              <a:tblGrid>
                <a:gridCol w="4031345"/>
                <a:gridCol w="3664855"/>
              </a:tblGrid>
              <a:tr h="609601">
                <a:tc>
                  <a:txBody>
                    <a:bodyPr/>
                    <a:lstStyle/>
                    <a:p>
                      <a:pPr algn="ctr"/>
                      <a:r>
                        <a:rPr lang="en-US" baseline="0" dirty="0" smtClean="0"/>
                        <a:t> </a:t>
                      </a:r>
                      <a:r>
                        <a:rPr lang="en-US" baseline="0" dirty="0" smtClean="0"/>
                        <a:t>Deductible</a:t>
                      </a:r>
                      <a:endParaRPr lang="en-US" dirty="0"/>
                    </a:p>
                  </a:txBody>
                  <a:tcPr/>
                </a:tc>
                <a:tc>
                  <a:txBody>
                    <a:bodyPr/>
                    <a:lstStyle/>
                    <a:p>
                      <a:pPr algn="ctr"/>
                      <a:r>
                        <a:rPr lang="en-US" dirty="0" smtClean="0"/>
                        <a:t>Not Deductible</a:t>
                      </a:r>
                      <a:endParaRPr lang="en-US" dirty="0"/>
                    </a:p>
                  </a:txBody>
                  <a:tcPr/>
                </a:tc>
              </a:tr>
              <a:tr h="883921">
                <a:tc>
                  <a:txBody>
                    <a:bodyPr/>
                    <a:lstStyle/>
                    <a:p>
                      <a:r>
                        <a:rPr lang="en-US" dirty="0" smtClean="0"/>
                        <a:t>Personal</a:t>
                      </a:r>
                      <a:r>
                        <a:rPr lang="en-US" baseline="0" dirty="0" smtClean="0"/>
                        <a:t> casualty and theft loss from Presidentially-designated disasters</a:t>
                      </a:r>
                      <a:endParaRPr lang="en-US" dirty="0"/>
                    </a:p>
                  </a:txBody>
                  <a:tcPr/>
                </a:tc>
                <a:tc>
                  <a:txBody>
                    <a:bodyPr/>
                    <a:lstStyle/>
                    <a:p>
                      <a:r>
                        <a:rPr lang="en-US" dirty="0" smtClean="0"/>
                        <a:t>IRA fees billed separately</a:t>
                      </a:r>
                      <a:endParaRPr lang="en-US" dirty="0"/>
                    </a:p>
                  </a:txBody>
                  <a:tcPr/>
                </a:tc>
              </a:tr>
              <a:tr h="556320">
                <a:tc>
                  <a:txBody>
                    <a:bodyPr/>
                    <a:lstStyle/>
                    <a:p>
                      <a:r>
                        <a:rPr lang="en-US" dirty="0" smtClean="0"/>
                        <a:t>Charitable distributions for amounts specifically payable or allocable to charity by will/trust/governing instrument</a:t>
                      </a:r>
                      <a:endParaRPr lang="en-US" dirty="0"/>
                    </a:p>
                  </a:txBody>
                  <a:tcPr/>
                </a:tc>
                <a:tc>
                  <a:txBody>
                    <a:bodyPr/>
                    <a:lstStyle/>
                    <a:p>
                      <a:r>
                        <a:rPr lang="en-US" dirty="0" smtClean="0"/>
                        <a:t>State income and property taxes over $10,000 not related to trade/business or “federally taxable investments”</a:t>
                      </a:r>
                    </a:p>
                  </a:txBody>
                  <a:tcPr/>
                </a:tc>
              </a:tr>
              <a:tr h="556320">
                <a:tc>
                  <a:txBody>
                    <a:bodyPr/>
                    <a:lstStyle/>
                    <a:p>
                      <a:r>
                        <a:rPr lang="en-US" dirty="0" smtClean="0"/>
                        <a:t>Amortized bond premiums and OID</a:t>
                      </a:r>
                      <a:endParaRPr lang="en-US" dirty="0"/>
                    </a:p>
                  </a:txBody>
                  <a:tcPr/>
                </a:tc>
                <a:tc>
                  <a:txBody>
                    <a:bodyPr/>
                    <a:lstStyle/>
                    <a:p>
                      <a:endParaRPr lang="en-US" dirty="0"/>
                    </a:p>
                  </a:txBody>
                  <a:tcPr/>
                </a:tc>
              </a:tr>
              <a:tr h="457201">
                <a:tc>
                  <a:txBody>
                    <a:bodyPr/>
                    <a:lstStyle/>
                    <a:p>
                      <a:r>
                        <a:rPr lang="en-US" dirty="0" smtClean="0"/>
                        <a:t>Depreciation/depletion</a:t>
                      </a:r>
                      <a:r>
                        <a:rPr lang="en-US" baseline="0" dirty="0" smtClean="0"/>
                        <a:t> expenses</a:t>
                      </a:r>
                      <a:endParaRPr lang="en-US" dirty="0"/>
                    </a:p>
                  </a:txBody>
                  <a:tcPr/>
                </a:tc>
                <a:tc>
                  <a:txBody>
                    <a:bodyPr/>
                    <a:lstStyle/>
                    <a:p>
                      <a:endParaRPr lang="en-US" dirty="0"/>
                    </a:p>
                  </a:txBody>
                  <a:tcPr/>
                </a:tc>
              </a:tr>
              <a:tr h="556320">
                <a:tc>
                  <a:txBody>
                    <a:bodyPr/>
                    <a:lstStyle/>
                    <a:p>
                      <a:r>
                        <a:rPr lang="en-US" dirty="0" smtClean="0"/>
                        <a:t>Net operating losses from trade or business (carried forward and capped at 90% of taxable income until 2022, then capped at 80% of taxable income)</a:t>
                      </a:r>
                      <a:endParaRPr lang="en-US" dirty="0"/>
                    </a:p>
                  </a:txBody>
                  <a:tcPr/>
                </a:tc>
                <a:tc>
                  <a:txBody>
                    <a:bodyPr/>
                    <a:lstStyle/>
                    <a:p>
                      <a:endParaRPr lang="en-US" dirty="0"/>
                    </a:p>
                  </a:txBody>
                  <a:tcPr/>
                </a:tc>
              </a:tr>
            </a:tbl>
          </a:graphicData>
        </a:graphic>
      </p:graphicFrame>
      <p:sp>
        <p:nvSpPr>
          <p:cNvPr id="7" name="Title 1"/>
          <p:cNvSpPr>
            <a:spLocks noGrp="1"/>
          </p:cNvSpPr>
          <p:nvPr>
            <p:ph type="title"/>
          </p:nvPr>
        </p:nvSpPr>
        <p:spPr>
          <a:xfrm>
            <a:off x="152399" y="234000"/>
            <a:ext cx="6219601" cy="720000"/>
          </a:xfrm>
        </p:spPr>
        <p:txBody>
          <a:bodyPr/>
          <a:lstStyle/>
          <a:p>
            <a:r>
              <a:rPr lang="en-US" dirty="0" smtClean="0"/>
              <a:t>what is  WHAT MAYBE WHAT ISN’T</a:t>
            </a:r>
            <a:endParaRPr lang="en-US" dirty="0"/>
          </a:p>
        </p:txBody>
      </p:sp>
    </p:spTree>
    <p:extLst>
      <p:ext uri="{BB962C8B-B14F-4D97-AF65-F5344CB8AC3E}">
        <p14:creationId xmlns:p14="http://schemas.microsoft.com/office/powerpoint/2010/main" val="11242248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1815006720"/>
              </p:ext>
            </p:extLst>
          </p:nvPr>
        </p:nvGraphicFramePr>
        <p:xfrm>
          <a:off x="533400" y="1219199"/>
          <a:ext cx="6705600" cy="3703443"/>
        </p:xfrm>
        <a:graphic>
          <a:graphicData uri="http://schemas.openxmlformats.org/drawingml/2006/table">
            <a:tbl>
              <a:tblPr firstRow="1" bandRow="1">
                <a:tableStyleId>{8799B23B-EC83-4686-B30A-512413B5E67A}</a:tableStyleId>
              </a:tblPr>
              <a:tblGrid>
                <a:gridCol w="3512458"/>
                <a:gridCol w="3193142"/>
              </a:tblGrid>
              <a:tr h="609601">
                <a:tc>
                  <a:txBody>
                    <a:bodyPr/>
                    <a:lstStyle/>
                    <a:p>
                      <a:pPr algn="ctr"/>
                      <a:r>
                        <a:rPr lang="en-US" baseline="0" dirty="0" smtClean="0"/>
                        <a:t>Deductible</a:t>
                      </a:r>
                      <a:endParaRPr lang="en-US" dirty="0"/>
                    </a:p>
                  </a:txBody>
                  <a:tcPr/>
                </a:tc>
                <a:tc>
                  <a:txBody>
                    <a:bodyPr/>
                    <a:lstStyle/>
                    <a:p>
                      <a:pPr algn="ctr"/>
                      <a:r>
                        <a:rPr lang="en-US" dirty="0" smtClean="0"/>
                        <a:t>Not Deductible</a:t>
                      </a:r>
                      <a:endParaRPr lang="en-US" dirty="0"/>
                    </a:p>
                  </a:txBody>
                  <a:tcPr/>
                </a:tc>
              </a:tr>
              <a:tr h="883921">
                <a:tc>
                  <a:txBody>
                    <a:bodyPr/>
                    <a:lstStyle/>
                    <a:p>
                      <a:pPr algn="l"/>
                      <a:r>
                        <a:rPr lang="en-US" dirty="0" smtClean="0"/>
                        <a:t>Administrative fee (appraisals, accountings, etc.)</a:t>
                      </a:r>
                      <a:endParaRPr lang="en-US" dirty="0"/>
                    </a:p>
                  </a:txBody>
                  <a:tcPr/>
                </a:tc>
                <a:tc>
                  <a:txBody>
                    <a:bodyPr/>
                    <a:lstStyle/>
                    <a:p>
                      <a:endParaRPr lang="en-US" dirty="0"/>
                    </a:p>
                  </a:txBody>
                  <a:tcPr/>
                </a:tc>
              </a:tr>
              <a:tr h="556320">
                <a:tc>
                  <a:txBody>
                    <a:bodyPr/>
                    <a:lstStyle/>
                    <a:p>
                      <a:pPr algn="l"/>
                      <a:r>
                        <a:rPr lang="en-US" dirty="0" smtClean="0"/>
                        <a:t>Trustee/Executor fees related to administration</a:t>
                      </a:r>
                      <a:endParaRPr lang="en-US" dirty="0"/>
                    </a:p>
                  </a:txBody>
                  <a:tcPr/>
                </a:tc>
                <a:tc>
                  <a:txBody>
                    <a:bodyPr/>
                    <a:lstStyle/>
                    <a:p>
                      <a:endParaRPr lang="en-US" dirty="0" smtClean="0"/>
                    </a:p>
                  </a:txBody>
                  <a:tcPr/>
                </a:tc>
              </a:tr>
              <a:tr h="556320">
                <a:tc>
                  <a:txBody>
                    <a:bodyPr/>
                    <a:lstStyle/>
                    <a:p>
                      <a:endParaRPr lang="en-US" dirty="0"/>
                    </a:p>
                  </a:txBody>
                  <a:tcPr/>
                </a:tc>
                <a:tc>
                  <a:txBody>
                    <a:bodyPr/>
                    <a:lstStyle/>
                    <a:p>
                      <a:endParaRPr lang="en-US" dirty="0"/>
                    </a:p>
                  </a:txBody>
                  <a:tcPr/>
                </a:tc>
              </a:tr>
              <a:tr h="457201">
                <a:tc>
                  <a:txBody>
                    <a:bodyPr/>
                    <a:lstStyle/>
                    <a:p>
                      <a:endParaRPr lang="en-US" dirty="0"/>
                    </a:p>
                  </a:txBody>
                  <a:tcPr/>
                </a:tc>
                <a:tc>
                  <a:txBody>
                    <a:bodyPr/>
                    <a:lstStyle/>
                    <a:p>
                      <a:endParaRPr lang="en-US" dirty="0"/>
                    </a:p>
                  </a:txBody>
                  <a:tcPr/>
                </a:tc>
              </a:tr>
              <a:tr h="556320">
                <a:tc>
                  <a:txBody>
                    <a:bodyPr/>
                    <a:lstStyle/>
                    <a:p>
                      <a:endParaRPr lang="en-US" dirty="0"/>
                    </a:p>
                  </a:txBody>
                  <a:tcPr/>
                </a:tc>
                <a:tc>
                  <a:txBody>
                    <a:bodyPr/>
                    <a:lstStyle/>
                    <a:p>
                      <a:endParaRPr lang="en-US" dirty="0"/>
                    </a:p>
                  </a:txBody>
                  <a:tcPr/>
                </a:tc>
              </a:tr>
            </a:tbl>
          </a:graphicData>
        </a:graphic>
      </p:graphicFrame>
      <p:sp>
        <p:nvSpPr>
          <p:cNvPr id="7" name="Title 1"/>
          <p:cNvSpPr>
            <a:spLocks noGrp="1"/>
          </p:cNvSpPr>
          <p:nvPr>
            <p:ph type="title"/>
          </p:nvPr>
        </p:nvSpPr>
        <p:spPr>
          <a:xfrm>
            <a:off x="152399" y="234000"/>
            <a:ext cx="6219601" cy="720000"/>
          </a:xfrm>
        </p:spPr>
        <p:txBody>
          <a:bodyPr/>
          <a:lstStyle/>
          <a:p>
            <a:r>
              <a:rPr lang="en-US" dirty="0" smtClean="0"/>
              <a:t>what is  WHAT MAYBE WHAT ISN’T</a:t>
            </a:r>
            <a:endParaRPr lang="en-US" dirty="0"/>
          </a:p>
        </p:txBody>
      </p:sp>
    </p:spTree>
    <p:extLst>
      <p:ext uri="{BB962C8B-B14F-4D97-AF65-F5344CB8AC3E}">
        <p14:creationId xmlns:p14="http://schemas.microsoft.com/office/powerpoint/2010/main" val="3415985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152399" y="234000"/>
            <a:ext cx="6219601" cy="720000"/>
          </a:xfrm>
        </p:spPr>
        <p:txBody>
          <a:bodyPr/>
          <a:lstStyle/>
          <a:p>
            <a:r>
              <a:rPr lang="en-US" sz="2400" dirty="0"/>
              <a:t>ESTATES &amp; NON-GRANTOR TRUSTS </a:t>
            </a:r>
          </a:p>
        </p:txBody>
      </p:sp>
      <p:sp>
        <p:nvSpPr>
          <p:cNvPr id="2" name="Content Placeholder 1"/>
          <p:cNvSpPr>
            <a:spLocks noGrp="1"/>
          </p:cNvSpPr>
          <p:nvPr>
            <p:ph idx="1"/>
          </p:nvPr>
        </p:nvSpPr>
        <p:spPr>
          <a:xfrm>
            <a:off x="228600" y="1371600"/>
            <a:ext cx="8494713" cy="4916400"/>
          </a:xfrm>
        </p:spPr>
        <p:txBody>
          <a:bodyPr/>
          <a:lstStyle/>
          <a:p>
            <a:r>
              <a:rPr lang="en-US" sz="1600" dirty="0" smtClean="0"/>
              <a:t>		</a:t>
            </a:r>
            <a:r>
              <a:rPr lang="en-US" sz="1600" dirty="0" smtClean="0"/>
              <a:t>       </a:t>
            </a:r>
            <a:r>
              <a:rPr lang="en-US" sz="1600" dirty="0" smtClean="0"/>
              <a:t>	</a:t>
            </a:r>
            <a:r>
              <a:rPr lang="en-US" sz="1600" dirty="0" smtClean="0"/>
              <a:t>	ACCOUNTING                                      </a:t>
            </a:r>
          </a:p>
          <a:p>
            <a:r>
              <a:rPr lang="en-US" sz="1600" dirty="0" smtClean="0"/>
              <a:t>		   </a:t>
            </a:r>
            <a:r>
              <a:rPr lang="en-US" sz="1600" u="sng" dirty="0" smtClean="0"/>
              <a:t>LEDGER</a:t>
            </a:r>
            <a:r>
              <a:rPr lang="en-US" sz="1600" dirty="0" smtClean="0"/>
              <a:t>		    </a:t>
            </a:r>
            <a:r>
              <a:rPr lang="en-US" sz="1600" u="sng" dirty="0" smtClean="0"/>
              <a:t>INCOME </a:t>
            </a:r>
            <a:r>
              <a:rPr lang="en-US" sz="1600" dirty="0" smtClean="0"/>
              <a:t>                       </a:t>
            </a:r>
            <a:r>
              <a:rPr lang="en-US" sz="1600" u="sng" dirty="0" smtClean="0"/>
              <a:t>DNI </a:t>
            </a:r>
            <a:r>
              <a:rPr lang="en-US" sz="1600" dirty="0" smtClean="0"/>
              <a:t>                    </a:t>
            </a:r>
            <a:endParaRPr lang="en-US" sz="1600" u="sng" dirty="0" smtClean="0"/>
          </a:p>
          <a:p>
            <a:r>
              <a:rPr lang="en-US" sz="1600" dirty="0" smtClean="0"/>
              <a:t>DIVIDENDS/INTEREST</a:t>
            </a:r>
            <a:r>
              <a:rPr lang="en-US" sz="1600" dirty="0" smtClean="0"/>
              <a:t>	    $100,000      	</a:t>
            </a:r>
            <a:r>
              <a:rPr lang="en-US" sz="1600" dirty="0" smtClean="0"/>
              <a:t> </a:t>
            </a:r>
            <a:r>
              <a:rPr lang="en-US" sz="1600" dirty="0" smtClean="0"/>
              <a:t>$100,000         </a:t>
            </a:r>
            <a:r>
              <a:rPr lang="en-US" sz="1600" dirty="0" smtClean="0"/>
              <a:t>            100,000                   </a:t>
            </a:r>
            <a:endParaRPr lang="en-US" sz="1600" dirty="0" smtClean="0"/>
          </a:p>
          <a:p>
            <a:r>
              <a:rPr lang="en-US" sz="1600" dirty="0" smtClean="0"/>
              <a:t>GAP GAINS   	    </a:t>
            </a:r>
            <a:r>
              <a:rPr lang="en-US" sz="1600" u="sng" dirty="0" smtClean="0"/>
              <a:t>    </a:t>
            </a:r>
            <a:r>
              <a:rPr lang="en-US" sz="1600" u="sng" dirty="0" smtClean="0"/>
              <a:t>          0</a:t>
            </a:r>
            <a:r>
              <a:rPr lang="en-US" sz="1600" dirty="0" smtClean="0"/>
              <a:t>                   </a:t>
            </a:r>
            <a:r>
              <a:rPr lang="en-US" sz="1600" u="sng" dirty="0" smtClean="0"/>
              <a:t>               </a:t>
            </a:r>
            <a:r>
              <a:rPr lang="en-US" sz="1600" u="sng" dirty="0" smtClean="0"/>
              <a:t>0  </a:t>
            </a:r>
            <a:r>
              <a:rPr lang="en-US" sz="1600" dirty="0" smtClean="0"/>
              <a:t>    </a:t>
            </a:r>
            <a:r>
              <a:rPr lang="en-US" sz="1600" dirty="0" smtClean="0"/>
              <a:t>                </a:t>
            </a:r>
            <a:r>
              <a:rPr lang="en-US" sz="1600" u="sng" dirty="0" smtClean="0"/>
              <a:t>            </a:t>
            </a:r>
            <a:r>
              <a:rPr lang="en-US" sz="1600" u="sng" dirty="0" smtClean="0"/>
              <a:t>0   </a:t>
            </a:r>
            <a:r>
              <a:rPr lang="en-US" sz="1600" dirty="0" smtClean="0"/>
              <a:t>             </a:t>
            </a:r>
            <a:r>
              <a:rPr lang="en-US" sz="1600" u="sng" dirty="0" smtClean="0"/>
              <a:t>   </a:t>
            </a:r>
            <a:r>
              <a:rPr lang="en-US" sz="1600" u="sng" dirty="0" smtClean="0"/>
              <a:t>                           </a:t>
            </a:r>
            <a:endParaRPr lang="en-US" sz="1600" u="sng" dirty="0" smtClean="0"/>
          </a:p>
          <a:p>
            <a:r>
              <a:rPr lang="en-US" sz="1600" dirty="0" smtClean="0"/>
              <a:t>GROSS		      </a:t>
            </a:r>
            <a:r>
              <a:rPr lang="en-US" sz="1600" dirty="0" smtClean="0"/>
              <a:t>100,000</a:t>
            </a:r>
            <a:r>
              <a:rPr lang="en-US" sz="1600" dirty="0" smtClean="0"/>
              <a:t>	   100,000	     </a:t>
            </a:r>
            <a:r>
              <a:rPr lang="en-US" sz="1600" dirty="0" smtClean="0"/>
              <a:t>              </a:t>
            </a:r>
            <a:r>
              <a:rPr lang="en-US" sz="1600" dirty="0" smtClean="0"/>
              <a:t>100,000                   </a:t>
            </a:r>
            <a:endParaRPr lang="en-US" sz="1600" dirty="0"/>
          </a:p>
          <a:p>
            <a:r>
              <a:rPr lang="en-US" sz="1600" dirty="0" smtClean="0"/>
              <a:t>SALT	      	        16,000                      </a:t>
            </a:r>
            <a:r>
              <a:rPr lang="en-US" sz="1600" dirty="0" smtClean="0"/>
              <a:t>   16,000                       10,000</a:t>
            </a:r>
            <a:endParaRPr lang="en-US" sz="1600" dirty="0"/>
          </a:p>
          <a:p>
            <a:r>
              <a:rPr lang="en-US" sz="1600" dirty="0" smtClean="0"/>
              <a:t>ACCT </a:t>
            </a:r>
            <a:r>
              <a:rPr lang="en-US" sz="1600" dirty="0" smtClean="0"/>
              <a:t>100% INC                       1,000</a:t>
            </a:r>
            <a:r>
              <a:rPr lang="en-US" sz="1600" dirty="0" smtClean="0"/>
              <a:t>	       </a:t>
            </a:r>
            <a:r>
              <a:rPr lang="en-US" sz="1600" dirty="0" smtClean="0"/>
              <a:t>1,000                          1,000</a:t>
            </a:r>
            <a:endParaRPr lang="en-US" sz="1600" dirty="0" smtClean="0"/>
          </a:p>
          <a:p>
            <a:r>
              <a:rPr lang="en-US" sz="1600" dirty="0" smtClean="0"/>
              <a:t>LEGAL </a:t>
            </a:r>
            <a:r>
              <a:rPr lang="en-US" sz="1600" dirty="0" smtClean="0"/>
              <a:t>100% INC</a:t>
            </a:r>
            <a:r>
              <a:rPr lang="en-US" sz="1600" dirty="0" smtClean="0"/>
              <a:t>	        </a:t>
            </a:r>
            <a:r>
              <a:rPr lang="en-US" sz="1600" dirty="0" smtClean="0"/>
              <a:t> 15,000                       15,000                        15,000</a:t>
            </a:r>
            <a:endParaRPr lang="en-US" sz="1600" dirty="0"/>
          </a:p>
          <a:p>
            <a:r>
              <a:rPr lang="en-US" sz="1600" dirty="0" smtClean="0"/>
              <a:t>IM </a:t>
            </a:r>
            <a:r>
              <a:rPr lang="en-US" sz="1600" dirty="0" smtClean="0"/>
              <a:t>INCOME</a:t>
            </a:r>
            <a:r>
              <a:rPr lang="en-US" sz="1600" dirty="0" smtClean="0"/>
              <a:t>	         12,000                     </a:t>
            </a:r>
            <a:r>
              <a:rPr lang="en-US" sz="1600" dirty="0" smtClean="0"/>
              <a:t>  12,000                        12,000</a:t>
            </a:r>
            <a:endParaRPr lang="en-US" sz="1600" dirty="0" smtClean="0"/>
          </a:p>
          <a:p>
            <a:r>
              <a:rPr lang="en-US" sz="1600" dirty="0" smtClean="0"/>
              <a:t>INTEREST		    </a:t>
            </a:r>
            <a:r>
              <a:rPr lang="en-US" sz="1600" u="sng" dirty="0" smtClean="0"/>
              <a:t>       1,000 </a:t>
            </a:r>
            <a:r>
              <a:rPr lang="en-US" sz="1600" dirty="0" smtClean="0"/>
              <a:t>                 </a:t>
            </a:r>
            <a:r>
              <a:rPr lang="en-US" sz="1600" u="sng" dirty="0" smtClean="0"/>
              <a:t>        </a:t>
            </a:r>
            <a:r>
              <a:rPr lang="en-US" sz="1600" u="sng" dirty="0" smtClean="0"/>
              <a:t>1,000 </a:t>
            </a:r>
            <a:r>
              <a:rPr lang="en-US" sz="1600" dirty="0" smtClean="0"/>
              <a:t>                 </a:t>
            </a:r>
            <a:r>
              <a:rPr lang="en-US" sz="1600" u="sng" dirty="0" smtClean="0"/>
              <a:t>        1,000 </a:t>
            </a:r>
            <a:r>
              <a:rPr lang="en-US" sz="1600" dirty="0" smtClean="0"/>
              <a:t>         </a:t>
            </a:r>
            <a:r>
              <a:rPr lang="en-US" sz="1600" u="sng" dirty="0" smtClean="0"/>
              <a:t>                                          </a:t>
            </a:r>
            <a:endParaRPr lang="en-US" sz="1600" u="sng" dirty="0"/>
          </a:p>
          <a:p>
            <a:r>
              <a:rPr lang="en-US" sz="1600" dirty="0" smtClean="0"/>
              <a:t>		         44,000                        </a:t>
            </a:r>
            <a:r>
              <a:rPr lang="en-US" sz="1600" dirty="0" smtClean="0"/>
              <a:t>45,000                       39,000                 </a:t>
            </a:r>
            <a:endParaRPr lang="en-US" sz="1600" dirty="0" smtClean="0"/>
          </a:p>
          <a:p>
            <a:r>
              <a:rPr lang="en-US" sz="1600" dirty="0" smtClean="0"/>
              <a:t>NET		         </a:t>
            </a:r>
            <a:r>
              <a:rPr lang="en-US" sz="1600" dirty="0" smtClean="0"/>
              <a:t>56,000 			 61,000             </a:t>
            </a:r>
            <a:endParaRPr lang="en-US" sz="1600" dirty="0" smtClean="0"/>
          </a:p>
          <a:p>
            <a:r>
              <a:rPr lang="en-US" sz="1600" dirty="0" smtClean="0"/>
              <a:t>NET ACCOUNTING INC.                 </a:t>
            </a:r>
            <a:r>
              <a:rPr lang="en-US" sz="1600" dirty="0" smtClean="0"/>
              <a:t>0                         55,000</a:t>
            </a:r>
            <a:endParaRPr lang="en-US" sz="1600" dirty="0" smtClean="0"/>
          </a:p>
          <a:p>
            <a:r>
              <a:rPr lang="en-US" sz="1600" dirty="0" smtClean="0"/>
              <a:t>DIST DED		  </a:t>
            </a:r>
            <a:r>
              <a:rPr lang="en-US" sz="1600" u="sng" dirty="0" smtClean="0"/>
              <a:t>                 0</a:t>
            </a:r>
            <a:r>
              <a:rPr lang="en-US" sz="1600" dirty="0" smtClean="0"/>
              <a:t>                       </a:t>
            </a:r>
            <a:r>
              <a:rPr lang="en-US" sz="1600" u="sng" dirty="0"/>
              <a:t> </a:t>
            </a:r>
            <a:r>
              <a:rPr lang="en-US" sz="1600" u="sng" dirty="0" smtClean="0"/>
              <a:t>          0</a:t>
            </a:r>
            <a:r>
              <a:rPr lang="en-US" sz="1600" dirty="0" smtClean="0"/>
              <a:t>                 </a:t>
            </a:r>
            <a:r>
              <a:rPr lang="en-US" sz="1600" u="sng" dirty="0" smtClean="0"/>
              <a:t>      55,000</a:t>
            </a:r>
            <a:r>
              <a:rPr lang="en-US" sz="1600" dirty="0" smtClean="0"/>
              <a:t>             </a:t>
            </a:r>
            <a:endParaRPr lang="en-US" sz="1600" u="sng" dirty="0" smtClean="0"/>
          </a:p>
          <a:p>
            <a:r>
              <a:rPr lang="en-US" sz="1600" dirty="0" smtClean="0"/>
              <a:t>TAXABLE		         56,000                                  0                         6,000</a:t>
            </a:r>
            <a:endParaRPr lang="en-US" sz="2000" dirty="0" smtClean="0"/>
          </a:p>
          <a:p>
            <a:endParaRPr lang="en-US" sz="2000" dirty="0"/>
          </a:p>
        </p:txBody>
      </p:sp>
    </p:spTree>
    <p:extLst>
      <p:ext uri="{BB962C8B-B14F-4D97-AF65-F5344CB8AC3E}">
        <p14:creationId xmlns:p14="http://schemas.microsoft.com/office/powerpoint/2010/main" val="5535906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Excess business loss limitation</a:t>
            </a:r>
            <a:endParaRPr lang="en-US" dirty="0"/>
          </a:p>
        </p:txBody>
      </p:sp>
      <p:sp>
        <p:nvSpPr>
          <p:cNvPr id="3" name="Text Placeholder 2"/>
          <p:cNvSpPr>
            <a:spLocks noGrp="1"/>
          </p:cNvSpPr>
          <p:nvPr>
            <p:ph type="body" sz="quarter" idx="11"/>
          </p:nvPr>
        </p:nvSpPr>
        <p:spPr/>
        <p:txBody>
          <a:bodyPr/>
          <a:lstStyle/>
          <a:p>
            <a:pPr marL="342900" indent="-342900">
              <a:buFont typeface="Wingdings" panose="05000000000000000000" pitchFamily="2" charset="2"/>
              <a:buChar char="§"/>
            </a:pPr>
            <a:r>
              <a:rPr lang="en-US" dirty="0" smtClean="0"/>
              <a:t>TCJA amends Section 461 to limit business losses in excess of business income available to a trust or estate (as well as other non-corporate taxpayers) to $250,000 (subject to inflation adjustment after 2018)</a:t>
            </a:r>
          </a:p>
          <a:p>
            <a:pPr marL="342900" indent="-342900">
              <a:buFont typeface="Wingdings" panose="05000000000000000000" pitchFamily="2" charset="2"/>
              <a:buChar char="§"/>
            </a:pPr>
            <a:r>
              <a:rPr lang="en-US" dirty="0" smtClean="0"/>
              <a:t>It is an aggregate number that applies at the trust or estate level for a trust or estate that is a partner in a partnership or a shareholder in a S corporation.  See Section 461(l)(4)(A).</a:t>
            </a:r>
          </a:p>
          <a:p>
            <a:pPr marL="342900" indent="-342900">
              <a:buFont typeface="Wingdings" panose="05000000000000000000" pitchFamily="2" charset="2"/>
              <a:buChar char="§"/>
            </a:pPr>
            <a:r>
              <a:rPr lang="en-US" dirty="0" smtClean="0"/>
              <a:t>Any loss in excess of $250,000 is added to the trust or estates NOL carryover for use in subsequent years.  See Section 461(l)(2).</a:t>
            </a:r>
            <a:endParaRPr lang="en-US" dirty="0"/>
          </a:p>
        </p:txBody>
      </p:sp>
    </p:spTree>
    <p:extLst>
      <p:ext uri="{BB962C8B-B14F-4D97-AF65-F5344CB8AC3E}">
        <p14:creationId xmlns:p14="http://schemas.microsoft.com/office/powerpoint/2010/main" val="3199179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34000"/>
            <a:ext cx="6477000" cy="720000"/>
          </a:xfrm>
        </p:spPr>
        <p:txBody>
          <a:bodyPr/>
          <a:lstStyle/>
          <a:p>
            <a:r>
              <a:rPr lang="en-US" sz="2600" dirty="0" smtClean="0"/>
              <a:t>NEW JERSEY’S RESPONSE TO THE TCJA PROPERTY TAXES AS “CHARITABLE DONATIONS”</a:t>
            </a:r>
            <a:endParaRPr lang="en-US" sz="2600" dirty="0"/>
          </a:p>
        </p:txBody>
      </p:sp>
      <p:sp>
        <p:nvSpPr>
          <p:cNvPr id="3" name="Text Placeholder 2"/>
          <p:cNvSpPr>
            <a:spLocks noGrp="1"/>
          </p:cNvSpPr>
          <p:nvPr>
            <p:ph type="body" sz="quarter" idx="11"/>
          </p:nvPr>
        </p:nvSpPr>
        <p:spPr>
          <a:xfrm>
            <a:off x="304800" y="1332000"/>
            <a:ext cx="8570913" cy="4140000"/>
          </a:xfrm>
        </p:spPr>
        <p:txBody>
          <a:bodyPr/>
          <a:lstStyle/>
          <a:p>
            <a:pPr marL="342900" indent="-342900">
              <a:buFont typeface="Wingdings" panose="05000000000000000000" pitchFamily="2" charset="2"/>
              <a:buChar char="§"/>
            </a:pPr>
            <a:r>
              <a:rPr lang="en-US" dirty="0" smtClean="0"/>
              <a:t>New Jersey enacted a law that will allow state residents to declare property taxes as charitable donations</a:t>
            </a:r>
          </a:p>
          <a:p>
            <a:pPr marL="342900" indent="-342900">
              <a:buFont typeface="Wingdings" panose="05000000000000000000" pitchFamily="2" charset="2"/>
              <a:buChar char="§"/>
            </a:pPr>
            <a:r>
              <a:rPr lang="en-US" dirty="0" smtClean="0"/>
              <a:t>The law will allow property owners to donate up to 90% of their tax bill to charitable funds set up by municipalities in exchange for tax credits</a:t>
            </a:r>
          </a:p>
          <a:p>
            <a:pPr marL="342900" indent="-342900">
              <a:buFont typeface="Wingdings" panose="05000000000000000000" pitchFamily="2" charset="2"/>
              <a:buChar char="§"/>
            </a:pPr>
            <a:r>
              <a:rPr lang="en-US" dirty="0" smtClean="0"/>
              <a:t>Many legal and tax analysts believe New Jersey will have to fight the IRS in court after taking this step</a:t>
            </a:r>
          </a:p>
          <a:p>
            <a:pPr marL="882900" lvl="2" indent="-342900">
              <a:buFont typeface="Wingdings" panose="05000000000000000000" pitchFamily="2" charset="2"/>
              <a:buChar char="§"/>
            </a:pPr>
            <a:r>
              <a:rPr lang="en-US" dirty="0" smtClean="0"/>
              <a:t>Acting IRS Commissioner David </a:t>
            </a:r>
            <a:r>
              <a:rPr lang="en-US" dirty="0" err="1" smtClean="0"/>
              <a:t>Kautter</a:t>
            </a:r>
            <a:r>
              <a:rPr lang="en-US" dirty="0" smtClean="0"/>
              <a:t> told a congressional committee in February that charitable contributions can only be deducted if “the primary purpose of the contribution is donative, which is a disinterested and detached interest of generosity”</a:t>
            </a:r>
            <a:endParaRPr lang="en-US" dirty="0"/>
          </a:p>
        </p:txBody>
      </p:sp>
    </p:spTree>
    <p:extLst>
      <p:ext uri="{BB962C8B-B14F-4D97-AF65-F5344CB8AC3E}">
        <p14:creationId xmlns:p14="http://schemas.microsoft.com/office/powerpoint/2010/main" val="2299740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682 TRUSTS	</a:t>
            </a:r>
            <a:endParaRPr lang="en-US" dirty="0"/>
          </a:p>
        </p:txBody>
      </p:sp>
      <p:sp>
        <p:nvSpPr>
          <p:cNvPr id="3" name="Text Placeholder 2"/>
          <p:cNvSpPr>
            <a:spLocks noGrp="1"/>
          </p:cNvSpPr>
          <p:nvPr>
            <p:ph type="body" sz="quarter" idx="11"/>
          </p:nvPr>
        </p:nvSpPr>
        <p:spPr/>
        <p:txBody>
          <a:bodyPr/>
          <a:lstStyle/>
          <a:p>
            <a:r>
              <a:rPr lang="en-US" dirty="0" smtClean="0"/>
              <a:t>Inclusion in Gross Income of </a:t>
            </a:r>
            <a:r>
              <a:rPr lang="en-US" u="sng" dirty="0" smtClean="0"/>
              <a:t>Wife</a:t>
            </a:r>
          </a:p>
          <a:p>
            <a:endParaRPr lang="en-US" dirty="0" smtClean="0"/>
          </a:p>
          <a:p>
            <a:r>
              <a:rPr lang="en-US" dirty="0" smtClean="0"/>
              <a:t>Included in the gross income of </a:t>
            </a:r>
            <a:r>
              <a:rPr lang="en-US" u="sng" dirty="0" smtClean="0"/>
              <a:t>a wife </a:t>
            </a:r>
            <a:r>
              <a:rPr lang="en-US" dirty="0" smtClean="0"/>
              <a:t>who is divorced … the amount of the income of any trusts which such </a:t>
            </a:r>
            <a:r>
              <a:rPr lang="en-US" u="sng" dirty="0" smtClean="0"/>
              <a:t>wife</a:t>
            </a:r>
            <a:r>
              <a:rPr lang="en-US" dirty="0" smtClean="0"/>
              <a:t> is entitled to receive…</a:t>
            </a:r>
            <a:endParaRPr lang="en-US" dirty="0"/>
          </a:p>
        </p:txBody>
      </p:sp>
    </p:spTree>
    <p:extLst>
      <p:ext uri="{BB962C8B-B14F-4D97-AF65-F5344CB8AC3E}">
        <p14:creationId xmlns:p14="http://schemas.microsoft.com/office/powerpoint/2010/main" val="748333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ASSUMED RATES</a:t>
            </a:r>
            <a:endParaRPr lang="en-US" dirty="0"/>
          </a:p>
        </p:txBody>
      </p:sp>
      <p:sp>
        <p:nvSpPr>
          <p:cNvPr id="3" name="Text Placeholder 2"/>
          <p:cNvSpPr>
            <a:spLocks noGrp="1"/>
          </p:cNvSpPr>
          <p:nvPr>
            <p:ph type="body" sz="quarter" idx="11"/>
          </p:nvPr>
        </p:nvSpPr>
        <p:spPr>
          <a:xfrm>
            <a:off x="228600" y="1143000"/>
            <a:ext cx="8647113" cy="4329000"/>
          </a:xfrm>
        </p:spPr>
        <p:txBody>
          <a:bodyPr/>
          <a:lstStyle/>
          <a:p>
            <a:pPr>
              <a:buFont typeface="Wingdings" panose="05000000000000000000" pitchFamily="2" charset="2"/>
              <a:buChar char="§"/>
            </a:pPr>
            <a:r>
              <a:rPr lang="en-US" altLang="en-US" dirty="0"/>
              <a:t>IRS sets minimum interest rates for family loans under Code Section 1274</a:t>
            </a:r>
          </a:p>
          <a:p>
            <a:pPr>
              <a:buFont typeface="Wingdings" panose="05000000000000000000" pitchFamily="2" charset="2"/>
              <a:buChar char="§"/>
            </a:pPr>
            <a:endParaRPr lang="en-US" altLang="en-US" sz="1050" dirty="0"/>
          </a:p>
          <a:p>
            <a:pPr>
              <a:buFont typeface="Wingdings" panose="05000000000000000000" pitchFamily="2" charset="2"/>
              <a:buChar char="§"/>
            </a:pPr>
            <a:r>
              <a:rPr lang="en-US" altLang="en-US" dirty="0"/>
              <a:t>IRS requires use of the Code Section 7520 rate to measure the value of certain gifts and transfers</a:t>
            </a:r>
          </a:p>
          <a:p>
            <a:pPr>
              <a:buFont typeface="Wingdings" panose="05000000000000000000" pitchFamily="2" charset="2"/>
              <a:buChar char="§"/>
            </a:pPr>
            <a:endParaRPr lang="en-US" altLang="en-US" sz="1050" dirty="0"/>
          </a:p>
          <a:p>
            <a:pPr>
              <a:buFont typeface="Wingdings" panose="05000000000000000000" pitchFamily="2" charset="2"/>
              <a:buChar char="§"/>
            </a:pPr>
            <a:r>
              <a:rPr lang="en-US" altLang="en-US" dirty="0"/>
              <a:t>IRS assumes that the investment will grow at a certain rate</a:t>
            </a:r>
          </a:p>
          <a:p>
            <a:pPr>
              <a:buFont typeface="Wingdings" panose="05000000000000000000" pitchFamily="2" charset="2"/>
              <a:buChar char="§"/>
            </a:pPr>
            <a:endParaRPr lang="en-US" altLang="en-US" sz="1050" dirty="0"/>
          </a:p>
          <a:p>
            <a:pPr>
              <a:buFont typeface="Wingdings" panose="05000000000000000000" pitchFamily="2" charset="2"/>
              <a:buChar char="§"/>
            </a:pPr>
            <a:r>
              <a:rPr lang="en-US" altLang="en-US" dirty="0"/>
              <a:t>We will call the rates the AFR (assumed federal rate or hurdle rate)</a:t>
            </a:r>
          </a:p>
          <a:p>
            <a:pPr>
              <a:buFont typeface="Wingdings" panose="05000000000000000000" pitchFamily="2" charset="2"/>
              <a:buChar char="§"/>
            </a:pPr>
            <a:endParaRPr lang="en-US" altLang="en-US" sz="1050" dirty="0"/>
          </a:p>
          <a:p>
            <a:pPr>
              <a:buFont typeface="Wingdings" panose="05000000000000000000" pitchFamily="2" charset="2"/>
              <a:buChar char="§"/>
            </a:pPr>
            <a:r>
              <a:rPr lang="en-US" altLang="en-US" dirty="0"/>
              <a:t>AFR’s change monthly</a:t>
            </a:r>
          </a:p>
          <a:p>
            <a:pPr>
              <a:buFont typeface="Wingdings" panose="05000000000000000000" pitchFamily="2" charset="2"/>
              <a:buChar char="§"/>
            </a:pPr>
            <a:endParaRPr lang="en-US" altLang="en-US" sz="1050" dirty="0"/>
          </a:p>
          <a:p>
            <a:pPr>
              <a:buFont typeface="Wingdings" panose="05000000000000000000" pitchFamily="2" charset="2"/>
              <a:buChar char="§"/>
            </a:pPr>
            <a:r>
              <a:rPr lang="en-US" altLang="en-US" dirty="0"/>
              <a:t>For certain techniques, deflated interest rates lower the value of the taxable gift. </a:t>
            </a:r>
            <a:endParaRPr lang="en-US" altLang="en-US" sz="2000" dirty="0">
              <a:solidFill>
                <a:srgbClr val="FF0000"/>
              </a:solidFill>
            </a:endParaRPr>
          </a:p>
        </p:txBody>
      </p:sp>
    </p:spTree>
    <p:extLst>
      <p:ext uri="{BB962C8B-B14F-4D97-AF65-F5344CB8AC3E}">
        <p14:creationId xmlns:p14="http://schemas.microsoft.com/office/powerpoint/2010/main" val="442402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INDEX</a:t>
            </a:r>
            <a:endParaRPr lang="en-US" dirty="0"/>
          </a:p>
        </p:txBody>
      </p:sp>
      <p:sp>
        <p:nvSpPr>
          <p:cNvPr id="3" name="Text Placeholder 2"/>
          <p:cNvSpPr>
            <a:spLocks noGrp="1"/>
          </p:cNvSpPr>
          <p:nvPr>
            <p:ph type="body" sz="quarter" idx="11"/>
          </p:nvPr>
        </p:nvSpPr>
        <p:spPr/>
        <p:txBody>
          <a:bodyPr/>
          <a:lstStyle/>
          <a:p>
            <a:pPr marL="342900" indent="-342900">
              <a:buFont typeface="Arial" panose="020B0604020202020204" pitchFamily="34" charset="0"/>
              <a:buChar char="•"/>
            </a:pPr>
            <a:r>
              <a:rPr lang="en-US" dirty="0" smtClean="0"/>
              <a:t>Grantor vs Non-Grantor Trusts</a:t>
            </a:r>
          </a:p>
          <a:p>
            <a:pPr marL="342900" indent="-342900">
              <a:buFont typeface="Arial" panose="020B0604020202020204" pitchFamily="34" charset="0"/>
              <a:buChar char="•"/>
            </a:pPr>
            <a:r>
              <a:rPr lang="en-US" dirty="0" smtClean="0"/>
              <a:t>Income Taxes</a:t>
            </a:r>
          </a:p>
          <a:p>
            <a:pPr marL="342900" indent="-342900">
              <a:buFont typeface="Arial" panose="020B0604020202020204" pitchFamily="34" charset="0"/>
              <a:buChar char="•"/>
            </a:pPr>
            <a:r>
              <a:rPr lang="en-US" dirty="0" smtClean="0"/>
              <a:t>Intra-Family Loans</a:t>
            </a:r>
          </a:p>
          <a:p>
            <a:pPr marL="342900" indent="-342900">
              <a:buFont typeface="Arial" panose="020B0604020202020204" pitchFamily="34" charset="0"/>
              <a:buChar char="•"/>
            </a:pPr>
            <a:r>
              <a:rPr lang="en-US" dirty="0" smtClean="0"/>
              <a:t>Succession Planning</a:t>
            </a:r>
          </a:p>
          <a:p>
            <a:r>
              <a:rPr lang="en-US" dirty="0" smtClean="0"/>
              <a:t>          - Sales to Grantor Trust</a:t>
            </a:r>
          </a:p>
          <a:p>
            <a:r>
              <a:rPr lang="en-US" dirty="0" smtClean="0"/>
              <a:t>          - Partnership Freeze</a:t>
            </a:r>
          </a:p>
          <a:p>
            <a:endParaRPr lang="en-US" dirty="0"/>
          </a:p>
        </p:txBody>
      </p:sp>
    </p:spTree>
    <p:extLst>
      <p:ext uri="{BB962C8B-B14F-4D97-AF65-F5344CB8AC3E}">
        <p14:creationId xmlns:p14="http://schemas.microsoft.com/office/powerpoint/2010/main" val="39165378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Intra family loans	</a:t>
            </a:r>
            <a:endParaRPr lang="en-US" dirty="0"/>
          </a:p>
        </p:txBody>
      </p:sp>
      <p:sp>
        <p:nvSpPr>
          <p:cNvPr id="3" name="Text Placeholder 2"/>
          <p:cNvSpPr>
            <a:spLocks noGrp="1"/>
          </p:cNvSpPr>
          <p:nvPr>
            <p:ph type="body" sz="quarter" idx="11"/>
          </p:nvPr>
        </p:nvSpPr>
        <p:spPr/>
        <p:txBody>
          <a:bodyPr/>
          <a:lstStyle/>
          <a:p>
            <a:r>
              <a:rPr lang="en-US" dirty="0" smtClean="0"/>
              <a:t>* Includes the use of grantor trusts, family limited partnerships, valuations, and interest rates.  Easily understood by clients trying to shift.  Most popular with risk averse clients.</a:t>
            </a:r>
            <a:endParaRPr lang="en-US" dirty="0"/>
          </a:p>
        </p:txBody>
      </p:sp>
    </p:spTree>
    <p:extLst>
      <p:ext uri="{BB962C8B-B14F-4D97-AF65-F5344CB8AC3E}">
        <p14:creationId xmlns:p14="http://schemas.microsoft.com/office/powerpoint/2010/main" val="1091679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34000"/>
            <a:ext cx="6477000" cy="720000"/>
          </a:xfrm>
        </p:spPr>
        <p:txBody>
          <a:bodyPr/>
          <a:lstStyle/>
          <a:p>
            <a:r>
              <a:rPr lang="en-US" altLang="en-US" sz="2400" dirty="0">
                <a:solidFill>
                  <a:schemeClr val="tx1"/>
                </a:solidFill>
              </a:rPr>
              <a:t>Historical Review of Required Interest Rates Intra-Family Loans – Section 1274 Rate</a:t>
            </a:r>
            <a:endParaRPr lang="en-US" sz="2400" dirty="0"/>
          </a:p>
        </p:txBody>
      </p:sp>
      <p:sp>
        <p:nvSpPr>
          <p:cNvPr id="3" name="Text Placeholder 2"/>
          <p:cNvSpPr>
            <a:spLocks noGrp="1"/>
          </p:cNvSpPr>
          <p:nvPr>
            <p:ph type="body" sz="quarter" idx="11"/>
          </p:nvPr>
        </p:nvSpPr>
        <p:spPr>
          <a:xfrm>
            <a:off x="228600" y="1371600"/>
            <a:ext cx="8011714" cy="4140000"/>
          </a:xfrm>
        </p:spPr>
        <p:txBody>
          <a:bodyPr/>
          <a:lstStyle/>
          <a:p>
            <a:endParaRPr lang="en-US" b="1" dirty="0">
              <a:solidFill>
                <a:srgbClr val="FF0000"/>
              </a:solidFill>
              <a:latin typeface="Arial" charset="0"/>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71406311"/>
              </p:ext>
            </p:extLst>
          </p:nvPr>
        </p:nvGraphicFramePr>
        <p:xfrm>
          <a:off x="457200" y="1397000"/>
          <a:ext cx="7783114" cy="2103120"/>
        </p:xfrm>
        <a:graphic>
          <a:graphicData uri="http://schemas.openxmlformats.org/drawingml/2006/table">
            <a:tbl>
              <a:tblPr firstRow="1" bandRow="1">
                <a:tableStyleId>{21E4AEA4-8DFA-4A89-87EB-49C32662AFE0}</a:tableStyleId>
              </a:tblPr>
              <a:tblGrid>
                <a:gridCol w="2897968"/>
                <a:gridCol w="1521632"/>
                <a:gridCol w="1752600"/>
                <a:gridCol w="1610914"/>
              </a:tblGrid>
              <a:tr h="370840">
                <a:tc>
                  <a:txBody>
                    <a:bodyPr/>
                    <a:lstStyle/>
                    <a:p>
                      <a:r>
                        <a:rPr lang="en-US" sz="2000" dirty="0" smtClean="0">
                          <a:solidFill>
                            <a:srgbClr val="FF0000"/>
                          </a:solidFill>
                        </a:rPr>
                        <a:t>*See 2007 rates (before great recession)</a:t>
                      </a:r>
                      <a:endParaRPr lang="en-US" sz="2000" dirty="0">
                        <a:solidFill>
                          <a:srgbClr val="FF0000"/>
                        </a:solidFill>
                      </a:endParaRPr>
                    </a:p>
                  </a:txBody>
                  <a:tcPr/>
                </a:tc>
                <a:tc>
                  <a:txBody>
                    <a:bodyPr/>
                    <a:lstStyle/>
                    <a:p>
                      <a:pPr algn="ctr"/>
                      <a:r>
                        <a:rPr lang="en-US" sz="2000" dirty="0" smtClean="0">
                          <a:solidFill>
                            <a:schemeClr val="tx1"/>
                          </a:solidFill>
                        </a:rPr>
                        <a:t>4/07</a:t>
                      </a:r>
                      <a:endParaRPr lang="en-US" sz="2000" dirty="0">
                        <a:solidFill>
                          <a:schemeClr val="tx1"/>
                        </a:solidFill>
                      </a:endParaRPr>
                    </a:p>
                  </a:txBody>
                  <a:tcPr/>
                </a:tc>
                <a:tc>
                  <a:txBody>
                    <a:bodyPr/>
                    <a:lstStyle/>
                    <a:p>
                      <a:pPr algn="ctr"/>
                      <a:r>
                        <a:rPr lang="en-US" sz="2000" dirty="0" smtClean="0">
                          <a:solidFill>
                            <a:schemeClr val="tx1"/>
                          </a:solidFill>
                        </a:rPr>
                        <a:t>4/12</a:t>
                      </a:r>
                      <a:endParaRPr lang="en-US" sz="2000" dirty="0">
                        <a:solidFill>
                          <a:schemeClr val="tx1"/>
                        </a:solidFill>
                      </a:endParaRPr>
                    </a:p>
                  </a:txBody>
                  <a:tcPr/>
                </a:tc>
                <a:tc>
                  <a:txBody>
                    <a:bodyPr/>
                    <a:lstStyle/>
                    <a:p>
                      <a:pPr algn="ctr"/>
                      <a:r>
                        <a:rPr lang="en-US" sz="2000" dirty="0" smtClean="0">
                          <a:solidFill>
                            <a:schemeClr val="tx1"/>
                          </a:solidFill>
                        </a:rPr>
                        <a:t>NOW</a:t>
                      </a:r>
                      <a:endParaRPr lang="en-US" sz="2000" dirty="0">
                        <a:solidFill>
                          <a:schemeClr val="tx1"/>
                        </a:solidFill>
                      </a:endParaRPr>
                    </a:p>
                  </a:txBody>
                  <a:tcPr/>
                </a:tc>
              </a:tr>
              <a:tr h="370840">
                <a:tc>
                  <a:txBody>
                    <a:bodyPr/>
                    <a:lstStyle/>
                    <a:p>
                      <a:r>
                        <a:rPr lang="en-US" sz="2000" dirty="0" smtClean="0">
                          <a:solidFill>
                            <a:schemeClr val="tx1"/>
                          </a:solidFill>
                        </a:rPr>
                        <a:t>Short-Term Intra-Family Loans (AFR) 3 years ≤</a:t>
                      </a:r>
                      <a:endParaRPr lang="en-US" sz="2000" dirty="0">
                        <a:solidFill>
                          <a:schemeClr val="tx1"/>
                        </a:solidFill>
                      </a:endParaRPr>
                    </a:p>
                  </a:txBody>
                  <a:tcPr/>
                </a:tc>
                <a:tc>
                  <a:txBody>
                    <a:bodyPr/>
                    <a:lstStyle/>
                    <a:p>
                      <a:pPr algn="ctr"/>
                      <a:r>
                        <a:rPr lang="en-US" sz="2000" dirty="0" smtClean="0">
                          <a:solidFill>
                            <a:schemeClr val="tx1"/>
                          </a:solidFill>
                        </a:rPr>
                        <a:t>4.9%</a:t>
                      </a:r>
                      <a:endParaRPr lang="en-US" sz="2000" dirty="0">
                        <a:solidFill>
                          <a:schemeClr val="tx1"/>
                        </a:solidFill>
                      </a:endParaRPr>
                    </a:p>
                  </a:txBody>
                  <a:tcPr/>
                </a:tc>
                <a:tc>
                  <a:txBody>
                    <a:bodyPr/>
                    <a:lstStyle/>
                    <a:p>
                      <a:pPr algn="ctr"/>
                      <a:r>
                        <a:rPr lang="en-US" sz="2000" dirty="0" smtClean="0"/>
                        <a:t>.25%</a:t>
                      </a:r>
                      <a:endParaRPr lang="en-US" sz="2000" dirty="0"/>
                    </a:p>
                  </a:txBody>
                  <a:tcPr/>
                </a:tc>
                <a:tc>
                  <a:txBody>
                    <a:bodyPr/>
                    <a:lstStyle/>
                    <a:p>
                      <a:pPr algn="ctr"/>
                      <a:r>
                        <a:rPr lang="en-US" sz="2000" dirty="0" smtClean="0"/>
                        <a:t>2.76%</a:t>
                      </a:r>
                      <a:endParaRPr lang="en-US" sz="2000" dirty="0"/>
                    </a:p>
                  </a:txBody>
                  <a:tcPr/>
                </a:tc>
              </a:tr>
              <a:tr h="370840">
                <a:tc>
                  <a:txBody>
                    <a:bodyPr/>
                    <a:lstStyle/>
                    <a:p>
                      <a:r>
                        <a:rPr lang="en-US" sz="2000" dirty="0" smtClean="0"/>
                        <a:t>Mid-Term Intra-Family Loans (AFR) ≥ 3 ≤ 9 years</a:t>
                      </a:r>
                      <a:endParaRPr lang="en-US" sz="2000" dirty="0"/>
                    </a:p>
                  </a:txBody>
                  <a:tcPr/>
                </a:tc>
                <a:tc>
                  <a:txBody>
                    <a:bodyPr/>
                    <a:lstStyle/>
                    <a:p>
                      <a:pPr algn="ctr"/>
                      <a:r>
                        <a:rPr lang="en-US" sz="2000" dirty="0" smtClean="0">
                          <a:solidFill>
                            <a:schemeClr val="tx1"/>
                          </a:solidFill>
                        </a:rPr>
                        <a:t>4.61%</a:t>
                      </a:r>
                      <a:endParaRPr lang="en-US" sz="2000" dirty="0">
                        <a:solidFill>
                          <a:schemeClr val="tx1"/>
                        </a:solidFill>
                      </a:endParaRPr>
                    </a:p>
                  </a:txBody>
                  <a:tcPr/>
                </a:tc>
                <a:tc>
                  <a:txBody>
                    <a:bodyPr/>
                    <a:lstStyle/>
                    <a:p>
                      <a:pPr algn="ctr"/>
                      <a:r>
                        <a:rPr lang="en-US" sz="2000" dirty="0" smtClean="0"/>
                        <a:t>1.15%</a:t>
                      </a:r>
                      <a:endParaRPr lang="en-US" sz="2000" dirty="0"/>
                    </a:p>
                  </a:txBody>
                  <a:tcPr/>
                </a:tc>
                <a:tc>
                  <a:txBody>
                    <a:bodyPr/>
                    <a:lstStyle/>
                    <a:p>
                      <a:pPr algn="ctr"/>
                      <a:r>
                        <a:rPr lang="en-US" sz="2000" dirty="0" smtClean="0"/>
                        <a:t>3.07%</a:t>
                      </a:r>
                      <a:endParaRPr lang="en-US" sz="2000" dirty="0"/>
                    </a:p>
                  </a:txBody>
                  <a:tcPr/>
                </a:tc>
              </a:tr>
            </a:tbl>
          </a:graphicData>
        </a:graphic>
      </p:graphicFrame>
      <p:sp>
        <p:nvSpPr>
          <p:cNvPr id="5" name="TextBox 4"/>
          <p:cNvSpPr txBox="1"/>
          <p:nvPr/>
        </p:nvSpPr>
        <p:spPr>
          <a:xfrm>
            <a:off x="457200" y="3733800"/>
            <a:ext cx="8229600" cy="2123658"/>
          </a:xfrm>
          <a:prstGeom prst="rect">
            <a:avLst/>
          </a:prstGeom>
          <a:noFill/>
        </p:spPr>
        <p:txBody>
          <a:bodyPr wrap="square" rtlCol="0">
            <a:spAutoFit/>
          </a:bodyPr>
          <a:lstStyle/>
          <a:p>
            <a:r>
              <a:rPr lang="en-US" sz="2200" dirty="0" smtClean="0"/>
              <a:t>Note: The IRS assumed rate of interest applicable to a promissory note depends on the term of the note.  A short-term rate applies to terms of 3 years or less; a mid-term rate applies to terms of more than 3 years but no greater than 9 years.  The long-term rate applies to terms in excess of 9 years</a:t>
            </a:r>
            <a:r>
              <a:rPr lang="en-US" sz="2200" u="sng" dirty="0" smtClean="0"/>
              <a:t>,</a:t>
            </a:r>
            <a:r>
              <a:rPr lang="en-US" sz="2200" dirty="0" smtClean="0"/>
              <a:t> and the rate for December 2018 is 3.31%.</a:t>
            </a:r>
            <a:endParaRPr lang="en-US" sz="2200" dirty="0"/>
          </a:p>
        </p:txBody>
      </p:sp>
    </p:spTree>
    <p:extLst>
      <p:ext uri="{BB962C8B-B14F-4D97-AF65-F5344CB8AC3E}">
        <p14:creationId xmlns:p14="http://schemas.microsoft.com/office/powerpoint/2010/main" val="3243532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4000"/>
            <a:ext cx="6067200" cy="720000"/>
          </a:xfrm>
        </p:spPr>
        <p:txBody>
          <a:bodyPr/>
          <a:lstStyle/>
          <a:p>
            <a:r>
              <a:rPr lang="en-US" sz="2600" dirty="0"/>
              <a:t>HISTORICAL REVIEW OF SECTION 7520 RATE</a:t>
            </a:r>
          </a:p>
        </p:txBody>
      </p:sp>
      <p:graphicFrame>
        <p:nvGraphicFramePr>
          <p:cNvPr id="4" name="Table 3"/>
          <p:cNvGraphicFramePr>
            <a:graphicFrameLocks noGrp="1"/>
          </p:cNvGraphicFramePr>
          <p:nvPr>
            <p:extLst>
              <p:ext uri="{D42A27DB-BD31-4B8C-83A1-F6EECF244321}">
                <p14:modId xmlns:p14="http://schemas.microsoft.com/office/powerpoint/2010/main" val="2246000321"/>
              </p:ext>
            </p:extLst>
          </p:nvPr>
        </p:nvGraphicFramePr>
        <p:xfrm>
          <a:off x="228601" y="1828800"/>
          <a:ext cx="8610598" cy="1546860"/>
        </p:xfrm>
        <a:graphic>
          <a:graphicData uri="http://schemas.openxmlformats.org/drawingml/2006/table">
            <a:tbl>
              <a:tblPr firstRow="1" bandRow="1">
                <a:tableStyleId>{21E4AEA4-8DFA-4A89-87EB-49C32662AFE0}</a:tableStyleId>
              </a:tblPr>
              <a:tblGrid>
                <a:gridCol w="1949570"/>
                <a:gridCol w="1787105"/>
                <a:gridCol w="1721830"/>
                <a:gridCol w="1608684"/>
                <a:gridCol w="1543409"/>
              </a:tblGrid>
              <a:tr h="723900">
                <a:tc>
                  <a:txBody>
                    <a:bodyPr/>
                    <a:lstStyle/>
                    <a:p>
                      <a:pPr algn="ctr"/>
                      <a:endParaRPr lang="en-US" sz="2600" dirty="0">
                        <a:solidFill>
                          <a:schemeClr val="tx1"/>
                        </a:solidFill>
                      </a:endParaRPr>
                    </a:p>
                  </a:txBody>
                  <a:tcPr/>
                </a:tc>
                <a:tc>
                  <a:txBody>
                    <a:bodyPr/>
                    <a:lstStyle/>
                    <a:p>
                      <a:pPr algn="ctr"/>
                      <a:r>
                        <a:rPr lang="en-US" sz="2600" dirty="0" smtClean="0">
                          <a:solidFill>
                            <a:schemeClr val="tx1"/>
                          </a:solidFill>
                        </a:rPr>
                        <a:t>07/01</a:t>
                      </a:r>
                      <a:endParaRPr lang="en-US" sz="2600" dirty="0">
                        <a:solidFill>
                          <a:schemeClr val="tx1"/>
                        </a:solidFill>
                      </a:endParaRPr>
                    </a:p>
                  </a:txBody>
                  <a:tcPr/>
                </a:tc>
                <a:tc>
                  <a:txBody>
                    <a:bodyPr/>
                    <a:lstStyle/>
                    <a:p>
                      <a:pPr algn="ctr"/>
                      <a:r>
                        <a:rPr lang="en-US" sz="2600" dirty="0" smtClean="0">
                          <a:solidFill>
                            <a:schemeClr val="tx1"/>
                          </a:solidFill>
                        </a:rPr>
                        <a:t>07/10</a:t>
                      </a:r>
                      <a:endParaRPr lang="en-US" sz="2600" dirty="0">
                        <a:solidFill>
                          <a:schemeClr val="tx1"/>
                        </a:solidFill>
                      </a:endParaRPr>
                    </a:p>
                  </a:txBody>
                  <a:tcPr/>
                </a:tc>
                <a:tc>
                  <a:txBody>
                    <a:bodyPr/>
                    <a:lstStyle/>
                    <a:p>
                      <a:pPr algn="ctr"/>
                      <a:r>
                        <a:rPr lang="en-US" sz="2600" dirty="0" smtClean="0">
                          <a:solidFill>
                            <a:schemeClr val="tx1"/>
                          </a:solidFill>
                        </a:rPr>
                        <a:t>01/12</a:t>
                      </a:r>
                      <a:endParaRPr lang="en-US" sz="2600" dirty="0">
                        <a:solidFill>
                          <a:schemeClr val="tx1"/>
                        </a:solidFill>
                      </a:endParaRPr>
                    </a:p>
                  </a:txBody>
                  <a:tcPr/>
                </a:tc>
                <a:tc>
                  <a:txBody>
                    <a:bodyPr/>
                    <a:lstStyle/>
                    <a:p>
                      <a:pPr algn="ctr"/>
                      <a:r>
                        <a:rPr lang="en-US" sz="2600" dirty="0" smtClean="0">
                          <a:solidFill>
                            <a:schemeClr val="tx1"/>
                          </a:solidFill>
                        </a:rPr>
                        <a:t>05/18</a:t>
                      </a:r>
                      <a:endParaRPr lang="en-US" sz="2600" dirty="0">
                        <a:solidFill>
                          <a:schemeClr val="tx1"/>
                        </a:solidFill>
                      </a:endParaRPr>
                    </a:p>
                  </a:txBody>
                  <a:tcPr/>
                </a:tc>
              </a:tr>
              <a:tr h="723900">
                <a:tc>
                  <a:txBody>
                    <a:bodyPr/>
                    <a:lstStyle/>
                    <a:p>
                      <a:r>
                        <a:rPr lang="en-US" sz="2400" dirty="0" smtClean="0"/>
                        <a:t>AFR</a:t>
                      </a:r>
                      <a:r>
                        <a:rPr lang="en-US" sz="2400" baseline="0" dirty="0" smtClean="0"/>
                        <a:t> (Sec. 7520 Rate)</a:t>
                      </a:r>
                      <a:endParaRPr lang="en-US" sz="2400" dirty="0"/>
                    </a:p>
                  </a:txBody>
                  <a:tcPr/>
                </a:tc>
                <a:tc>
                  <a:txBody>
                    <a:bodyPr/>
                    <a:lstStyle/>
                    <a:p>
                      <a:pPr algn="ctr"/>
                      <a:r>
                        <a:rPr lang="en-US" sz="2400" dirty="0" smtClean="0"/>
                        <a:t>6.2%</a:t>
                      </a:r>
                      <a:endParaRPr lang="en-US" sz="2400" dirty="0"/>
                    </a:p>
                  </a:txBody>
                  <a:tcPr/>
                </a:tc>
                <a:tc>
                  <a:txBody>
                    <a:bodyPr/>
                    <a:lstStyle/>
                    <a:p>
                      <a:pPr algn="ctr"/>
                      <a:r>
                        <a:rPr lang="en-US" sz="2400" dirty="0" smtClean="0"/>
                        <a:t>2.8%</a:t>
                      </a:r>
                      <a:endParaRPr lang="en-US" sz="2400" dirty="0"/>
                    </a:p>
                  </a:txBody>
                  <a:tcPr/>
                </a:tc>
                <a:tc>
                  <a:txBody>
                    <a:bodyPr/>
                    <a:lstStyle/>
                    <a:p>
                      <a:pPr algn="ctr"/>
                      <a:r>
                        <a:rPr lang="en-US" sz="2400" dirty="0" smtClean="0"/>
                        <a:t>1.4%</a:t>
                      </a:r>
                      <a:endParaRPr lang="en-US" sz="2400" dirty="0"/>
                    </a:p>
                  </a:txBody>
                  <a:tcPr/>
                </a:tc>
                <a:tc>
                  <a:txBody>
                    <a:bodyPr/>
                    <a:lstStyle/>
                    <a:p>
                      <a:pPr algn="ctr"/>
                      <a:r>
                        <a:rPr lang="en-US" sz="2400" dirty="0" smtClean="0"/>
                        <a:t>3.6%</a:t>
                      </a:r>
                      <a:endParaRPr lang="en-US" sz="2400" dirty="0"/>
                    </a:p>
                  </a:txBody>
                  <a:tcPr/>
                </a:tc>
              </a:tr>
            </a:tbl>
          </a:graphicData>
        </a:graphic>
      </p:graphicFrame>
      <p:sp>
        <p:nvSpPr>
          <p:cNvPr id="5" name="TextBox 4"/>
          <p:cNvSpPr txBox="1"/>
          <p:nvPr/>
        </p:nvSpPr>
        <p:spPr>
          <a:xfrm>
            <a:off x="2057400" y="1371600"/>
            <a:ext cx="6324600" cy="400110"/>
          </a:xfrm>
          <a:prstGeom prst="rect">
            <a:avLst/>
          </a:prstGeom>
          <a:noFill/>
        </p:spPr>
        <p:txBody>
          <a:bodyPr wrap="square" rtlCol="0">
            <a:spAutoFit/>
          </a:bodyPr>
          <a:lstStyle/>
          <a:p>
            <a:pPr algn="ctr"/>
            <a:r>
              <a:rPr lang="en-US" sz="2000" dirty="0" smtClean="0">
                <a:solidFill>
                  <a:srgbClr val="FF0000"/>
                </a:solidFill>
              </a:rPr>
              <a:t>17 Years Ago      8 Years Ago    6 Years Ago          Now</a:t>
            </a:r>
            <a:endParaRPr lang="en-US" sz="2000" dirty="0">
              <a:solidFill>
                <a:srgbClr val="FF0000"/>
              </a:solidFill>
            </a:endParaRPr>
          </a:p>
        </p:txBody>
      </p:sp>
    </p:spTree>
    <p:extLst>
      <p:ext uri="{BB962C8B-B14F-4D97-AF65-F5344CB8AC3E}">
        <p14:creationId xmlns:p14="http://schemas.microsoft.com/office/powerpoint/2010/main" val="1559567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34000"/>
            <a:ext cx="6629400" cy="720000"/>
          </a:xfrm>
        </p:spPr>
        <p:txBody>
          <a:bodyPr/>
          <a:lstStyle/>
          <a:p>
            <a:r>
              <a:rPr lang="en-US" altLang="en-US" sz="1800" dirty="0">
                <a:solidFill>
                  <a:schemeClr val="tx1"/>
                </a:solidFill>
              </a:rPr>
              <a:t>Advantages of Intra-Family Loans When Interest Rates are </a:t>
            </a:r>
            <a:r>
              <a:rPr lang="en-US" altLang="en-US" sz="1800" dirty="0" smtClean="0">
                <a:solidFill>
                  <a:schemeClr val="tx1"/>
                </a:solidFill>
              </a:rPr>
              <a:t>Low - * who remembers crown loans? </a:t>
            </a:r>
            <a:r>
              <a:rPr lang="en-US" altLang="en-US" sz="1800" dirty="0" err="1" smtClean="0">
                <a:solidFill>
                  <a:schemeClr val="tx1"/>
                </a:solidFill>
              </a:rPr>
              <a:t>Dykeman</a:t>
            </a:r>
            <a:r>
              <a:rPr lang="en-US" altLang="en-US" sz="1800" dirty="0" smtClean="0">
                <a:solidFill>
                  <a:schemeClr val="tx1"/>
                </a:solidFill>
              </a:rPr>
              <a:t> 7872</a:t>
            </a:r>
            <a:endParaRPr lang="en-US" sz="1800" dirty="0"/>
          </a:p>
        </p:txBody>
      </p:sp>
      <p:sp>
        <p:nvSpPr>
          <p:cNvPr id="3" name="Text Placeholder 2"/>
          <p:cNvSpPr>
            <a:spLocks noGrp="1"/>
          </p:cNvSpPr>
          <p:nvPr>
            <p:ph type="body" sz="quarter" idx="11"/>
          </p:nvPr>
        </p:nvSpPr>
        <p:spPr>
          <a:xfrm>
            <a:off x="76200" y="1332000"/>
            <a:ext cx="8799513" cy="4140000"/>
          </a:xfrm>
        </p:spPr>
        <p:txBody>
          <a:bodyPr/>
          <a:lstStyle/>
          <a:p>
            <a:r>
              <a:rPr lang="en-US" u="sng" dirty="0" smtClean="0"/>
              <a:t>Intra-Family Loans: Loans to Children</a:t>
            </a:r>
            <a:endParaRPr lang="en-US" dirty="0" smtClean="0"/>
          </a:p>
          <a:p>
            <a:pPr marL="342900" indent="-342900">
              <a:buFont typeface="Wingdings" panose="05000000000000000000" pitchFamily="2" charset="2"/>
              <a:buChar char="§"/>
            </a:pPr>
            <a:r>
              <a:rPr lang="en-US" dirty="0" smtClean="0"/>
              <a:t>Easier for return on child’s investment to eventually beat interest on Note</a:t>
            </a:r>
          </a:p>
          <a:p>
            <a:pPr marL="342900" indent="-342900">
              <a:buFont typeface="Wingdings" panose="05000000000000000000" pitchFamily="2" charset="2"/>
              <a:buChar char="§"/>
            </a:pPr>
            <a:r>
              <a:rPr lang="en-US" dirty="0" smtClean="0"/>
              <a:t>If child’s investment (perhaps a new house?) return exceeds stated interest rate in Note, spread is a tax-free gift</a:t>
            </a:r>
          </a:p>
          <a:p>
            <a:pPr marL="342900" indent="-342900">
              <a:buFont typeface="Wingdings" panose="05000000000000000000" pitchFamily="2" charset="2"/>
              <a:buChar char="§"/>
            </a:pPr>
            <a:r>
              <a:rPr lang="en-US" dirty="0" smtClean="0"/>
              <a:t>Lower interest rates mean more easily manageable loan payments</a:t>
            </a:r>
          </a:p>
          <a:p>
            <a:pPr marL="342900" indent="-342900">
              <a:buFont typeface="Wingdings" panose="05000000000000000000" pitchFamily="2" charset="2"/>
              <a:buChar char="§"/>
            </a:pPr>
            <a:r>
              <a:rPr lang="en-US" dirty="0" smtClean="0"/>
              <a:t>Risk *Downside – if the child’s investment is not successful, he/she may not be able to repay loan</a:t>
            </a:r>
            <a:endParaRPr lang="en-US" dirty="0"/>
          </a:p>
          <a:p>
            <a:endParaRPr lang="en-US" u="sng" dirty="0"/>
          </a:p>
        </p:txBody>
      </p:sp>
    </p:spTree>
    <p:extLst>
      <p:ext uri="{BB962C8B-B14F-4D97-AF65-F5344CB8AC3E}">
        <p14:creationId xmlns:p14="http://schemas.microsoft.com/office/powerpoint/2010/main" val="21245978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34000"/>
            <a:ext cx="6324600" cy="720000"/>
          </a:xfrm>
        </p:spPr>
        <p:txBody>
          <a:bodyPr/>
          <a:lstStyle/>
          <a:p>
            <a:r>
              <a:rPr lang="en-US" altLang="en-US" sz="2200" dirty="0">
                <a:solidFill>
                  <a:schemeClr val="tx1"/>
                </a:solidFill>
                <a:cs typeface="Arial" panose="020B0604020202020204" pitchFamily="34" charset="0"/>
              </a:rPr>
              <a:t>Using Low Code Section 1274 </a:t>
            </a:r>
            <a:r>
              <a:rPr lang="en-US" altLang="en-US" sz="2200" dirty="0" smtClean="0">
                <a:solidFill>
                  <a:schemeClr val="tx1"/>
                </a:solidFill>
                <a:cs typeface="Arial" panose="020B0604020202020204" pitchFamily="34" charset="0"/>
              </a:rPr>
              <a:t>Rate - *parent says I don’t need anymore, give the kids the upside</a:t>
            </a:r>
            <a:endParaRPr lang="en-US" sz="2200" dirty="0"/>
          </a:p>
        </p:txBody>
      </p:sp>
      <p:sp>
        <p:nvSpPr>
          <p:cNvPr id="3" name="Text Placeholder 2"/>
          <p:cNvSpPr>
            <a:spLocks noGrp="1"/>
          </p:cNvSpPr>
          <p:nvPr>
            <p:ph type="body" sz="quarter" idx="11"/>
          </p:nvPr>
        </p:nvSpPr>
        <p:spPr>
          <a:xfrm>
            <a:off x="228600" y="1332000"/>
            <a:ext cx="8647113" cy="4140000"/>
          </a:xfrm>
        </p:spPr>
        <p:txBody>
          <a:bodyPr/>
          <a:lstStyle/>
          <a:p>
            <a:r>
              <a:rPr lang="en-US" altLang="en-US" u="sng" dirty="0">
                <a:solidFill>
                  <a:srgbClr val="000000"/>
                </a:solidFill>
                <a:cs typeface="Arial" panose="020B0604020202020204" pitchFamily="34" charset="0"/>
              </a:rPr>
              <a:t>Intra-Family Loans:  Loans to Children or Grantor Trust</a:t>
            </a:r>
          </a:p>
          <a:p>
            <a:endParaRPr lang="en-US" altLang="en-US" sz="1050" u="sng" dirty="0">
              <a:solidFill>
                <a:srgbClr val="000000"/>
              </a:solidFill>
              <a:cs typeface="Arial" panose="020B0604020202020204" pitchFamily="34" charset="0"/>
            </a:endParaRPr>
          </a:p>
          <a:p>
            <a:pPr>
              <a:buFont typeface="Wingdings" panose="05000000000000000000" pitchFamily="2" charset="2"/>
              <a:buChar char="§"/>
            </a:pPr>
            <a:r>
              <a:rPr lang="en-US" altLang="en-US" dirty="0">
                <a:solidFill>
                  <a:schemeClr val="tx1"/>
                </a:solidFill>
                <a:cs typeface="Arial" panose="020B0604020202020204" pitchFamily="34" charset="0"/>
              </a:rPr>
              <a:t>An intra-family loan allows shifting of wealth to younger family members when the growth rate exceeds the Section 1274 rate</a:t>
            </a:r>
          </a:p>
          <a:p>
            <a:pPr>
              <a:buFont typeface="Wingdings" panose="05000000000000000000" pitchFamily="2" charset="2"/>
              <a:buChar char="§"/>
            </a:pPr>
            <a:r>
              <a:rPr lang="en-US" altLang="en-US" dirty="0">
                <a:solidFill>
                  <a:schemeClr val="tx1"/>
                </a:solidFill>
                <a:cs typeface="Arial" panose="020B0604020202020204" pitchFamily="34" charset="0"/>
              </a:rPr>
              <a:t>Parent charges minimum interest rate based on AFR and term of Note</a:t>
            </a:r>
          </a:p>
          <a:p>
            <a:pPr>
              <a:buFont typeface="Wingdings" panose="05000000000000000000" pitchFamily="2" charset="2"/>
              <a:buChar char="§"/>
            </a:pPr>
            <a:r>
              <a:rPr lang="en-US" altLang="en-US" dirty="0">
                <a:solidFill>
                  <a:schemeClr val="tx1"/>
                </a:solidFill>
                <a:cs typeface="Arial" panose="020B0604020202020204" pitchFamily="34" charset="0"/>
              </a:rPr>
              <a:t>Interest is includable as income on parent’s return (maybe) </a:t>
            </a:r>
            <a:r>
              <a:rPr lang="en-US" altLang="en-US" dirty="0" smtClean="0">
                <a:solidFill>
                  <a:schemeClr val="tx1"/>
                </a:solidFill>
                <a:cs typeface="Arial" panose="020B0604020202020204" pitchFamily="34" charset="0"/>
              </a:rPr>
              <a:t>- *why?</a:t>
            </a:r>
            <a:endParaRPr lang="en-US" altLang="en-US" dirty="0">
              <a:solidFill>
                <a:schemeClr val="tx1"/>
              </a:solidFill>
              <a:cs typeface="Arial" panose="020B0604020202020204" pitchFamily="34" charset="0"/>
            </a:endParaRPr>
          </a:p>
          <a:p>
            <a:pPr>
              <a:buFont typeface="Wingdings" panose="05000000000000000000" pitchFamily="2" charset="2"/>
              <a:buChar char="§"/>
            </a:pPr>
            <a:r>
              <a:rPr lang="en-US" altLang="en-US" dirty="0" smtClean="0">
                <a:solidFill>
                  <a:schemeClr val="tx1"/>
                </a:solidFill>
                <a:cs typeface="Arial" panose="020B0604020202020204" pitchFamily="34" charset="0"/>
              </a:rPr>
              <a:t>Note</a:t>
            </a:r>
            <a:r>
              <a:rPr lang="en-US" altLang="en-US" dirty="0">
                <a:solidFill>
                  <a:schemeClr val="tx1"/>
                </a:solidFill>
                <a:cs typeface="Arial" panose="020B0604020202020204" pitchFamily="34" charset="0"/>
              </a:rPr>
              <a:t>: Consider making loan to a grantor trust so interest is not includable in parent’s taxable income</a:t>
            </a:r>
          </a:p>
        </p:txBody>
      </p:sp>
    </p:spTree>
    <p:extLst>
      <p:ext uri="{BB962C8B-B14F-4D97-AF65-F5344CB8AC3E}">
        <p14:creationId xmlns:p14="http://schemas.microsoft.com/office/powerpoint/2010/main" val="1120866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34000"/>
            <a:ext cx="6477000" cy="720000"/>
          </a:xfrm>
        </p:spPr>
        <p:txBody>
          <a:bodyPr/>
          <a:lstStyle/>
          <a:p>
            <a:r>
              <a:rPr lang="en-US" altLang="en-US" sz="1800" dirty="0"/>
              <a:t>Loans/Transfers Between Related Parties May Be A Deemed </a:t>
            </a:r>
            <a:r>
              <a:rPr lang="en-US" altLang="en-US" sz="1800" dirty="0" smtClean="0"/>
              <a:t>Gift - Due care – loan administration is </a:t>
            </a:r>
            <a:r>
              <a:rPr lang="en-US" altLang="en-US" sz="1800" u="sng" dirty="0" smtClean="0"/>
              <a:t>important</a:t>
            </a:r>
            <a:endParaRPr lang="en-US" sz="1800" dirty="0"/>
          </a:p>
        </p:txBody>
      </p:sp>
      <p:sp>
        <p:nvSpPr>
          <p:cNvPr id="3" name="Text Placeholder 2"/>
          <p:cNvSpPr>
            <a:spLocks noGrp="1"/>
          </p:cNvSpPr>
          <p:nvPr>
            <p:ph type="body" sz="quarter" idx="11"/>
          </p:nvPr>
        </p:nvSpPr>
        <p:spPr>
          <a:xfrm>
            <a:off x="228600" y="1332000"/>
            <a:ext cx="8647113" cy="4140000"/>
          </a:xfrm>
        </p:spPr>
        <p:txBody>
          <a:bodyPr/>
          <a:lstStyle/>
          <a:p>
            <a:pPr>
              <a:buFont typeface="Wingdings" panose="05000000000000000000" pitchFamily="2" charset="2"/>
              <a:buChar char="§"/>
            </a:pPr>
            <a:r>
              <a:rPr lang="en-US" altLang="en-US" sz="2000" dirty="0"/>
              <a:t>Have to have expectation of repayment and intention to enforce debt.</a:t>
            </a:r>
          </a:p>
          <a:p>
            <a:pPr>
              <a:buFont typeface="Wingdings" panose="05000000000000000000" pitchFamily="2" charset="2"/>
              <a:buChar char="§"/>
            </a:pPr>
            <a:endParaRPr lang="en-US" altLang="en-US" sz="2000" dirty="0"/>
          </a:p>
          <a:p>
            <a:pPr>
              <a:buFont typeface="Wingdings" panose="05000000000000000000" pitchFamily="2" charset="2"/>
              <a:buChar char="§"/>
            </a:pPr>
            <a:r>
              <a:rPr lang="en-US" altLang="en-US" sz="2000" dirty="0"/>
              <a:t>Factors for Determining Bona-fide Creditor – Debtor Relationship:</a:t>
            </a:r>
          </a:p>
          <a:p>
            <a:pPr lvl="2">
              <a:spcAft>
                <a:spcPts val="600"/>
              </a:spcAft>
              <a:buFont typeface="Wingdings" panose="05000000000000000000" pitchFamily="2" charset="2"/>
              <a:buChar char="§"/>
            </a:pPr>
            <a:r>
              <a:rPr lang="en-US" altLang="en-US" dirty="0"/>
              <a:t>1. Evidence of debt – Promissory note</a:t>
            </a:r>
          </a:p>
          <a:p>
            <a:pPr lvl="2">
              <a:spcAft>
                <a:spcPts val="600"/>
              </a:spcAft>
              <a:buFont typeface="Wingdings" panose="05000000000000000000" pitchFamily="2" charset="2"/>
              <a:buChar char="§"/>
            </a:pPr>
            <a:r>
              <a:rPr lang="en-US" altLang="en-US" dirty="0"/>
              <a:t>2. Interest charged at or greater amount AFR </a:t>
            </a:r>
          </a:p>
          <a:p>
            <a:pPr lvl="2">
              <a:spcAft>
                <a:spcPts val="600"/>
              </a:spcAft>
              <a:buFont typeface="Wingdings" panose="05000000000000000000" pitchFamily="2" charset="2"/>
              <a:buChar char="§"/>
            </a:pPr>
            <a:r>
              <a:rPr lang="en-US" altLang="en-US" dirty="0"/>
              <a:t>3. Security or Collateral</a:t>
            </a:r>
          </a:p>
          <a:p>
            <a:pPr lvl="2">
              <a:spcAft>
                <a:spcPts val="600"/>
              </a:spcAft>
              <a:buFont typeface="Wingdings" panose="05000000000000000000" pitchFamily="2" charset="2"/>
              <a:buChar char="§"/>
            </a:pPr>
            <a:r>
              <a:rPr lang="en-US" altLang="en-US" dirty="0"/>
              <a:t>4. Maturity date </a:t>
            </a:r>
          </a:p>
          <a:p>
            <a:pPr lvl="2">
              <a:spcAft>
                <a:spcPts val="600"/>
              </a:spcAft>
              <a:buFont typeface="Wingdings" panose="05000000000000000000" pitchFamily="2" charset="2"/>
              <a:buChar char="§"/>
            </a:pPr>
            <a:r>
              <a:rPr lang="en-US" altLang="en-US" dirty="0"/>
              <a:t>5. Repayment demands</a:t>
            </a:r>
          </a:p>
          <a:p>
            <a:pPr lvl="2">
              <a:spcAft>
                <a:spcPts val="600"/>
              </a:spcAft>
              <a:buFont typeface="Wingdings" panose="05000000000000000000" pitchFamily="2" charset="2"/>
              <a:buChar char="§"/>
            </a:pPr>
            <a:r>
              <a:rPr lang="en-US" altLang="en-US" dirty="0"/>
              <a:t>6. Actual repayment</a:t>
            </a:r>
          </a:p>
          <a:p>
            <a:pPr lvl="2">
              <a:spcAft>
                <a:spcPts val="600"/>
              </a:spcAft>
              <a:buFont typeface="Wingdings" panose="05000000000000000000" pitchFamily="2" charset="2"/>
              <a:buChar char="§"/>
            </a:pPr>
            <a:r>
              <a:rPr lang="en-US" altLang="en-US" dirty="0"/>
              <a:t>7. Ability of transferor to repay </a:t>
            </a:r>
            <a:endParaRPr lang="en-US" altLang="en-US" dirty="0" smtClean="0"/>
          </a:p>
          <a:p>
            <a:pPr lvl="2">
              <a:spcAft>
                <a:spcPts val="600"/>
              </a:spcAft>
              <a:buFont typeface="Wingdings" panose="05000000000000000000" pitchFamily="2" charset="2"/>
              <a:buChar char="§"/>
            </a:pPr>
            <a:r>
              <a:rPr lang="en-US" altLang="en-US" dirty="0" smtClean="0"/>
              <a:t>8</a:t>
            </a:r>
            <a:r>
              <a:rPr lang="en-US" altLang="en-US" dirty="0"/>
              <a:t>. Records</a:t>
            </a:r>
          </a:p>
          <a:p>
            <a:pPr lvl="2">
              <a:spcAft>
                <a:spcPts val="600"/>
              </a:spcAft>
              <a:buFont typeface="Wingdings" panose="05000000000000000000" pitchFamily="2" charset="2"/>
              <a:buChar char="§"/>
            </a:pPr>
            <a:r>
              <a:rPr lang="en-US" altLang="en-US" dirty="0"/>
              <a:t>9. Reporting the transaction for tax purposes</a:t>
            </a:r>
            <a:endParaRPr lang="en-US" altLang="en-US" dirty="0">
              <a:solidFill>
                <a:srgbClr val="FF0000"/>
              </a:solidFill>
            </a:endParaRPr>
          </a:p>
          <a:p>
            <a:endParaRPr lang="en-US" dirty="0"/>
          </a:p>
        </p:txBody>
      </p:sp>
    </p:spTree>
    <p:extLst>
      <p:ext uri="{BB962C8B-B14F-4D97-AF65-F5344CB8AC3E}">
        <p14:creationId xmlns:p14="http://schemas.microsoft.com/office/powerpoint/2010/main" val="36573070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4000"/>
            <a:ext cx="6705600" cy="720000"/>
          </a:xfrm>
        </p:spPr>
        <p:txBody>
          <a:bodyPr/>
          <a:lstStyle/>
          <a:p>
            <a:r>
              <a:rPr lang="en-US" altLang="en-US" sz="1800" dirty="0"/>
              <a:t>Refinancing Notes </a:t>
            </a:r>
            <a:r>
              <a:rPr lang="en-US" altLang="en-US" sz="1800" dirty="0" smtClean="0"/>
              <a:t>– * volatile rates over past ten years, opportunity to lower amount- </a:t>
            </a:r>
            <a:r>
              <a:rPr lang="en-US" altLang="en-US" sz="1800" dirty="0"/>
              <a:t>Extend Term or Lower AFR</a:t>
            </a:r>
            <a:endParaRPr lang="en-US" sz="1800" dirty="0"/>
          </a:p>
        </p:txBody>
      </p:sp>
      <p:sp>
        <p:nvSpPr>
          <p:cNvPr id="3" name="Text Placeholder 2"/>
          <p:cNvSpPr>
            <a:spLocks noGrp="1"/>
          </p:cNvSpPr>
          <p:nvPr>
            <p:ph type="body" sz="quarter" idx="11"/>
          </p:nvPr>
        </p:nvSpPr>
        <p:spPr>
          <a:xfrm>
            <a:off x="228600" y="1332000"/>
            <a:ext cx="8647113" cy="4140000"/>
          </a:xfrm>
        </p:spPr>
        <p:txBody>
          <a:bodyPr/>
          <a:lstStyle/>
          <a:p>
            <a:pPr>
              <a:spcBef>
                <a:spcPts val="0"/>
              </a:spcBef>
              <a:buFont typeface="Wingdings" panose="05000000000000000000" pitchFamily="2" charset="2"/>
              <a:buChar char="§"/>
              <a:defRPr/>
            </a:pPr>
            <a:r>
              <a:rPr lang="en-US" dirty="0"/>
              <a:t>Loan between grantor and his/her grantor trust no loan for </a:t>
            </a:r>
            <a:r>
              <a:rPr lang="en-US" u="sng" dirty="0"/>
              <a:t>income tax purposes</a:t>
            </a:r>
          </a:p>
          <a:p>
            <a:pPr>
              <a:spcBef>
                <a:spcPts val="0"/>
              </a:spcBef>
              <a:buFont typeface="Wingdings" panose="05000000000000000000" pitchFamily="2" charset="2"/>
              <a:buChar char="§"/>
              <a:defRPr/>
            </a:pPr>
            <a:endParaRPr lang="en-US" sz="1050" dirty="0"/>
          </a:p>
          <a:p>
            <a:pPr>
              <a:spcBef>
                <a:spcPts val="0"/>
              </a:spcBef>
              <a:buFont typeface="Wingdings" panose="05000000000000000000" pitchFamily="2" charset="2"/>
              <a:buChar char="§"/>
              <a:defRPr/>
            </a:pPr>
            <a:r>
              <a:rPr lang="en-US" dirty="0"/>
              <a:t>Loan between grantor and his/her grantor trust is a loan for </a:t>
            </a:r>
            <a:r>
              <a:rPr lang="en-US" u="sng" dirty="0"/>
              <a:t>gift &amp; estate</a:t>
            </a:r>
            <a:r>
              <a:rPr lang="en-US" dirty="0"/>
              <a:t> tax purposes</a:t>
            </a:r>
          </a:p>
          <a:p>
            <a:pPr>
              <a:spcBef>
                <a:spcPts val="0"/>
              </a:spcBef>
              <a:buFont typeface="Wingdings" panose="05000000000000000000" pitchFamily="2" charset="2"/>
              <a:buChar char="§"/>
              <a:defRPr/>
            </a:pPr>
            <a:endParaRPr lang="en-US" sz="1050" dirty="0"/>
          </a:p>
          <a:p>
            <a:pPr>
              <a:spcBef>
                <a:spcPts val="0"/>
              </a:spcBef>
              <a:buFont typeface="Wingdings" panose="05000000000000000000" pitchFamily="2" charset="2"/>
              <a:buChar char="§"/>
              <a:defRPr/>
            </a:pPr>
            <a:r>
              <a:rPr lang="en-US" dirty="0"/>
              <a:t>Right to prepay loan stated in promissory note allows terms of note to be changed.</a:t>
            </a:r>
          </a:p>
          <a:p>
            <a:pPr>
              <a:spcBef>
                <a:spcPts val="0"/>
              </a:spcBef>
              <a:buFont typeface="Wingdings" panose="05000000000000000000" pitchFamily="2" charset="2"/>
              <a:buChar char="§"/>
              <a:defRPr/>
            </a:pPr>
            <a:endParaRPr lang="en-US" sz="1050" dirty="0"/>
          </a:p>
          <a:p>
            <a:pPr>
              <a:spcBef>
                <a:spcPts val="0"/>
              </a:spcBef>
              <a:buFont typeface="Wingdings" panose="05000000000000000000" pitchFamily="2" charset="2"/>
              <a:buChar char="§"/>
              <a:defRPr/>
            </a:pPr>
            <a:r>
              <a:rPr lang="en-US" dirty="0"/>
              <a:t>Reduction in interest rate should include a pay down of </a:t>
            </a:r>
            <a:r>
              <a:rPr lang="en-US" dirty="0" smtClean="0"/>
              <a:t>principal</a:t>
            </a:r>
          </a:p>
        </p:txBody>
      </p:sp>
    </p:spTree>
    <p:extLst>
      <p:ext uri="{BB962C8B-B14F-4D97-AF65-F5344CB8AC3E}">
        <p14:creationId xmlns:p14="http://schemas.microsoft.com/office/powerpoint/2010/main" val="35939843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4000"/>
            <a:ext cx="6629400" cy="720000"/>
          </a:xfrm>
        </p:spPr>
        <p:txBody>
          <a:bodyPr/>
          <a:lstStyle/>
          <a:p>
            <a:r>
              <a:rPr lang="en-US" altLang="en-US" sz="2400" dirty="0"/>
              <a:t>Deductibility of Interest Paid by Borrower</a:t>
            </a:r>
            <a:endParaRPr lang="en-US" sz="2400" dirty="0"/>
          </a:p>
        </p:txBody>
      </p:sp>
      <p:sp>
        <p:nvSpPr>
          <p:cNvPr id="3" name="Text Placeholder 2"/>
          <p:cNvSpPr>
            <a:spLocks noGrp="1"/>
          </p:cNvSpPr>
          <p:nvPr>
            <p:ph type="body" sz="quarter" idx="11"/>
          </p:nvPr>
        </p:nvSpPr>
        <p:spPr>
          <a:xfrm>
            <a:off x="152400" y="1332000"/>
            <a:ext cx="8723313" cy="4140000"/>
          </a:xfrm>
        </p:spPr>
        <p:txBody>
          <a:bodyPr/>
          <a:lstStyle/>
          <a:p>
            <a:pPr>
              <a:buFont typeface="Wingdings" panose="05000000000000000000" pitchFamily="2" charset="2"/>
              <a:buChar char="§"/>
              <a:defRPr/>
            </a:pPr>
            <a:r>
              <a:rPr lang="en-US" dirty="0"/>
              <a:t>Personal interest expense </a:t>
            </a:r>
            <a:r>
              <a:rPr lang="en-US" dirty="0" smtClean="0"/>
              <a:t>- *tracing rules</a:t>
            </a:r>
            <a:endParaRPr lang="en-US" dirty="0"/>
          </a:p>
          <a:p>
            <a:pPr marL="0" indent="0">
              <a:buFontTx/>
              <a:buNone/>
              <a:defRPr/>
            </a:pPr>
            <a:endParaRPr lang="en-US" sz="1000" dirty="0"/>
          </a:p>
          <a:p>
            <a:pPr>
              <a:buFont typeface="Wingdings" panose="05000000000000000000" pitchFamily="2" charset="2"/>
              <a:buChar char="§"/>
              <a:defRPr/>
            </a:pPr>
            <a:r>
              <a:rPr lang="en-US" dirty="0"/>
              <a:t>Investment interest expense</a:t>
            </a:r>
          </a:p>
          <a:p>
            <a:pPr>
              <a:buFont typeface="Wingdings" panose="05000000000000000000" pitchFamily="2" charset="2"/>
              <a:buChar char="§"/>
              <a:defRPr/>
            </a:pPr>
            <a:endParaRPr lang="en-US" sz="1000" dirty="0"/>
          </a:p>
          <a:p>
            <a:pPr>
              <a:buFont typeface="Wingdings" panose="05000000000000000000" pitchFamily="2" charset="2"/>
              <a:buChar char="§"/>
              <a:defRPr/>
            </a:pPr>
            <a:r>
              <a:rPr lang="en-US" dirty="0"/>
              <a:t>Qualified residence </a:t>
            </a:r>
            <a:r>
              <a:rPr lang="en-US" dirty="0" smtClean="0"/>
              <a:t>interest</a:t>
            </a:r>
          </a:p>
        </p:txBody>
      </p:sp>
    </p:spTree>
    <p:extLst>
      <p:ext uri="{BB962C8B-B14F-4D97-AF65-F5344CB8AC3E}">
        <p14:creationId xmlns:p14="http://schemas.microsoft.com/office/powerpoint/2010/main" val="3209905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4000"/>
            <a:ext cx="6067200" cy="909000"/>
          </a:xfrm>
        </p:spPr>
        <p:txBody>
          <a:bodyPr/>
          <a:lstStyle/>
          <a:p>
            <a:r>
              <a:rPr lang="en-US" altLang="en-US" dirty="0" smtClean="0"/>
              <a:t/>
            </a:r>
            <a:br>
              <a:rPr lang="en-US" altLang="en-US" dirty="0" smtClean="0"/>
            </a:br>
            <a:r>
              <a:rPr lang="en-US" altLang="en-US" dirty="0"/>
              <a:t/>
            </a:r>
            <a:br>
              <a:rPr lang="en-US" altLang="en-US" dirty="0"/>
            </a:br>
            <a:r>
              <a:rPr lang="en-US" altLang="en-US" dirty="0" smtClean="0"/>
              <a:t/>
            </a:r>
            <a:br>
              <a:rPr lang="en-US" altLang="en-US" dirty="0" smtClean="0"/>
            </a:br>
            <a:r>
              <a:rPr lang="en-US" altLang="en-US" dirty="0" smtClean="0"/>
              <a:t> </a:t>
            </a:r>
            <a:br>
              <a:rPr lang="en-US" altLang="en-US" dirty="0" smtClean="0"/>
            </a:br>
            <a:r>
              <a:rPr lang="en-US" altLang="en-US" dirty="0"/>
              <a:t/>
            </a:r>
            <a:br>
              <a:rPr lang="en-US" altLang="en-US" dirty="0"/>
            </a:br>
            <a:r>
              <a:rPr lang="en-US" altLang="en-US" dirty="0" smtClean="0"/>
              <a:t>Forgiveness</a:t>
            </a:r>
            <a:r>
              <a:rPr lang="en-US" altLang="en-US" dirty="0"/>
              <a:t/>
            </a:r>
            <a:br>
              <a:rPr lang="en-US" altLang="en-US" dirty="0"/>
            </a:br>
            <a:endParaRPr lang="en-US" dirty="0"/>
          </a:p>
        </p:txBody>
      </p:sp>
      <p:sp>
        <p:nvSpPr>
          <p:cNvPr id="3" name="Text Placeholder 2"/>
          <p:cNvSpPr>
            <a:spLocks noGrp="1"/>
          </p:cNvSpPr>
          <p:nvPr>
            <p:ph type="body" sz="quarter" idx="11"/>
          </p:nvPr>
        </p:nvSpPr>
        <p:spPr>
          <a:xfrm>
            <a:off x="304800" y="1332000"/>
            <a:ext cx="8570913" cy="4140000"/>
          </a:xfrm>
        </p:spPr>
        <p:txBody>
          <a:bodyPr/>
          <a:lstStyle/>
          <a:p>
            <a:pPr>
              <a:spcBef>
                <a:spcPts val="0"/>
              </a:spcBef>
              <a:buFont typeface="Wingdings" panose="05000000000000000000" pitchFamily="2" charset="2"/>
              <a:buChar char="§"/>
              <a:defRPr/>
            </a:pPr>
            <a:r>
              <a:rPr lang="en-US" dirty="0"/>
              <a:t>Intent</a:t>
            </a:r>
          </a:p>
          <a:p>
            <a:pPr>
              <a:spcBef>
                <a:spcPts val="0"/>
              </a:spcBef>
              <a:buFont typeface="Wingdings" panose="05000000000000000000" pitchFamily="2" charset="2"/>
              <a:buChar char="§"/>
              <a:defRPr/>
            </a:pPr>
            <a:r>
              <a:rPr lang="en-US" dirty="0"/>
              <a:t>Correctly report Interest</a:t>
            </a:r>
          </a:p>
          <a:p>
            <a:pPr>
              <a:spcBef>
                <a:spcPts val="0"/>
              </a:spcBef>
              <a:buFont typeface="Wingdings" panose="05000000000000000000" pitchFamily="2" charset="2"/>
              <a:buChar char="§"/>
              <a:defRPr/>
            </a:pPr>
            <a:r>
              <a:rPr lang="en-US" dirty="0"/>
              <a:t>Report loan on financial statements</a:t>
            </a:r>
          </a:p>
          <a:p>
            <a:pPr>
              <a:spcBef>
                <a:spcPts val="0"/>
              </a:spcBef>
              <a:buFont typeface="Wingdings" panose="05000000000000000000" pitchFamily="2" charset="2"/>
              <a:buChar char="§"/>
              <a:defRPr/>
            </a:pPr>
            <a:r>
              <a:rPr lang="en-US" dirty="0"/>
              <a:t>Collateralize loan</a:t>
            </a:r>
          </a:p>
          <a:p>
            <a:pPr>
              <a:spcBef>
                <a:spcPts val="0"/>
              </a:spcBef>
              <a:buFont typeface="Wingdings" panose="05000000000000000000" pitchFamily="2" charset="2"/>
              <a:buChar char="§"/>
              <a:defRPr/>
            </a:pPr>
            <a:r>
              <a:rPr lang="en-US" dirty="0"/>
              <a:t>Do not forgive at death </a:t>
            </a:r>
            <a:endParaRPr lang="en-US" dirty="0"/>
          </a:p>
        </p:txBody>
      </p:sp>
    </p:spTree>
    <p:extLst>
      <p:ext uri="{BB962C8B-B14F-4D97-AF65-F5344CB8AC3E}">
        <p14:creationId xmlns:p14="http://schemas.microsoft.com/office/powerpoint/2010/main" val="659188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4000"/>
            <a:ext cx="5991000" cy="985200"/>
          </a:xfrm>
        </p:spPr>
        <p:txBody>
          <a:bodyPr/>
          <a:lstStyle/>
          <a:p>
            <a:r>
              <a:rPr lang="en-US" altLang="en-US" dirty="0"/>
              <a:t>Valuation at Death of Note Holder</a:t>
            </a:r>
            <a:br>
              <a:rPr lang="en-US" altLang="en-US" dirty="0"/>
            </a:br>
            <a:endParaRPr lang="en-US" dirty="0"/>
          </a:p>
        </p:txBody>
      </p:sp>
      <p:sp>
        <p:nvSpPr>
          <p:cNvPr id="3" name="Text Placeholder 2"/>
          <p:cNvSpPr>
            <a:spLocks noGrp="1"/>
          </p:cNvSpPr>
          <p:nvPr>
            <p:ph type="body" sz="quarter" idx="11"/>
          </p:nvPr>
        </p:nvSpPr>
        <p:spPr>
          <a:xfrm>
            <a:off x="304800" y="1332000"/>
            <a:ext cx="8570913" cy="4140000"/>
          </a:xfrm>
        </p:spPr>
        <p:txBody>
          <a:bodyPr/>
          <a:lstStyle/>
          <a:p>
            <a:pPr>
              <a:spcBef>
                <a:spcPts val="0"/>
              </a:spcBef>
              <a:buFont typeface="Wingdings" panose="05000000000000000000" pitchFamily="2" charset="2"/>
              <a:buChar char="§"/>
              <a:defRPr/>
            </a:pPr>
            <a:r>
              <a:rPr lang="en-US" dirty="0"/>
              <a:t>Unpaid principal &amp; accrued unpaid interest</a:t>
            </a:r>
          </a:p>
          <a:p>
            <a:pPr>
              <a:spcBef>
                <a:spcPts val="0"/>
              </a:spcBef>
              <a:buFont typeface="Wingdings" panose="05000000000000000000" pitchFamily="2" charset="2"/>
              <a:buChar char="§"/>
              <a:defRPr/>
            </a:pPr>
            <a:endParaRPr lang="en-US" sz="1000" dirty="0"/>
          </a:p>
          <a:p>
            <a:pPr>
              <a:spcBef>
                <a:spcPts val="0"/>
              </a:spcBef>
              <a:buFont typeface="Wingdings" panose="05000000000000000000" pitchFamily="2" charset="2"/>
              <a:buChar char="§"/>
              <a:defRPr/>
            </a:pPr>
            <a:r>
              <a:rPr lang="en-US" dirty="0"/>
              <a:t>Present value of payments for balance of term (current v prior rates</a:t>
            </a:r>
            <a:r>
              <a:rPr lang="en-US" dirty="0" smtClean="0"/>
              <a:t>) - *If rates go up, note is discounted.  If rates go down, note at  premium.</a:t>
            </a:r>
            <a:endParaRPr lang="en-US" dirty="0"/>
          </a:p>
          <a:p>
            <a:pPr>
              <a:spcBef>
                <a:spcPts val="0"/>
              </a:spcBef>
              <a:buFont typeface="Wingdings" panose="05000000000000000000" pitchFamily="2" charset="2"/>
              <a:buChar char="§"/>
              <a:defRPr/>
            </a:pPr>
            <a:endParaRPr lang="en-US" sz="1000" dirty="0"/>
          </a:p>
          <a:p>
            <a:pPr>
              <a:spcBef>
                <a:spcPts val="0"/>
              </a:spcBef>
              <a:buFont typeface="Wingdings" panose="05000000000000000000" pitchFamily="2" charset="2"/>
              <a:buChar char="§"/>
              <a:defRPr/>
            </a:pPr>
            <a:r>
              <a:rPr lang="en-US" dirty="0"/>
              <a:t>Issues of collectability from borrower may allow </a:t>
            </a:r>
            <a:r>
              <a:rPr lang="en-US" dirty="0" smtClean="0"/>
              <a:t>discount</a:t>
            </a:r>
          </a:p>
          <a:p>
            <a:pPr>
              <a:spcBef>
                <a:spcPts val="0"/>
              </a:spcBef>
              <a:defRPr/>
            </a:pPr>
            <a:r>
              <a:rPr lang="en-US" dirty="0" smtClean="0"/>
              <a:t>*Income taxation of market rate discounts </a:t>
            </a:r>
          </a:p>
          <a:p>
            <a:pPr>
              <a:spcBef>
                <a:spcPts val="0"/>
              </a:spcBef>
              <a:defRPr/>
            </a:pPr>
            <a:r>
              <a:rPr lang="en-US" dirty="0" smtClean="0"/>
              <a:t>* Discount don’t collect until after alternate valuation date is discounted</a:t>
            </a:r>
            <a:endParaRPr lang="en-US" dirty="0"/>
          </a:p>
          <a:p>
            <a:endParaRPr lang="en-US" dirty="0"/>
          </a:p>
        </p:txBody>
      </p:sp>
    </p:spTree>
    <p:extLst>
      <p:ext uri="{BB962C8B-B14F-4D97-AF65-F5344CB8AC3E}">
        <p14:creationId xmlns:p14="http://schemas.microsoft.com/office/powerpoint/2010/main" val="1480830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NON-GRANTOR TRUSTS	</a:t>
            </a:r>
            <a:endParaRPr lang="en-US" dirty="0"/>
          </a:p>
        </p:txBody>
      </p:sp>
      <p:sp>
        <p:nvSpPr>
          <p:cNvPr id="3" name="Text Placeholder 2"/>
          <p:cNvSpPr>
            <a:spLocks noGrp="1"/>
          </p:cNvSpPr>
          <p:nvPr>
            <p:ph type="body" sz="quarter" idx="11"/>
          </p:nvPr>
        </p:nvSpPr>
        <p:spPr/>
        <p:txBody>
          <a:bodyPr/>
          <a:lstStyle/>
          <a:p>
            <a:pPr marL="342900" indent="-342900">
              <a:buFont typeface="Arial" panose="020B0604020202020204" pitchFamily="34" charset="0"/>
              <a:buChar char="•"/>
            </a:pPr>
            <a:r>
              <a:rPr lang="en-US" dirty="0" smtClean="0"/>
              <a:t>Living in High Income &amp; Real Estate Tax State</a:t>
            </a:r>
          </a:p>
          <a:p>
            <a:pPr marL="342900" indent="-342900">
              <a:buFont typeface="Arial" panose="020B0604020202020204" pitchFamily="34" charset="0"/>
              <a:buChar char="•"/>
            </a:pPr>
            <a:r>
              <a:rPr lang="en-US" dirty="0" smtClean="0"/>
              <a:t>Trusts are separate taxpayers as opposed to Grantor Trusts therefore entitled to separate state and local tax deductions as well as other deductions.</a:t>
            </a:r>
          </a:p>
          <a:p>
            <a:pPr marL="342900" indent="-342900">
              <a:buFont typeface="Arial" panose="020B0604020202020204" pitchFamily="34" charset="0"/>
              <a:buChar char="•"/>
            </a:pPr>
            <a:r>
              <a:rPr lang="en-US" dirty="0" smtClean="0"/>
              <a:t>Transfer pieces of residence along with passive assets to a trust.  Payment of Real Estate Taxes by the trust up to $10,000 can be deducted.</a:t>
            </a:r>
          </a:p>
          <a:p>
            <a:pPr marL="342900" indent="-342900">
              <a:buFont typeface="Arial" panose="020B0604020202020204" pitchFamily="34" charset="0"/>
              <a:buChar char="•"/>
            </a:pPr>
            <a:r>
              <a:rPr lang="en-US" dirty="0" smtClean="0"/>
              <a:t>Also trust can be used to make charitable contributions if properly constructed.</a:t>
            </a:r>
            <a:endParaRPr lang="en-US" dirty="0"/>
          </a:p>
        </p:txBody>
      </p:sp>
    </p:spTree>
    <p:extLst>
      <p:ext uri="{BB962C8B-B14F-4D97-AF65-F5344CB8AC3E}">
        <p14:creationId xmlns:p14="http://schemas.microsoft.com/office/powerpoint/2010/main" val="422637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4000"/>
            <a:ext cx="6219600" cy="1098000"/>
          </a:xfrm>
        </p:spPr>
        <p:txBody>
          <a:bodyPr/>
          <a:lstStyle/>
          <a:p>
            <a:r>
              <a:rPr lang="en-US" altLang="en-US" dirty="0"/>
              <a:t>Debts of Decedents </a:t>
            </a:r>
            <a:r>
              <a:rPr lang="en-US" altLang="en-US" dirty="0" smtClean="0"/>
              <a:t>- *Other side of coin  </a:t>
            </a:r>
            <a:r>
              <a:rPr lang="en-US" altLang="en-US" dirty="0"/>
              <a:t>– Subject to Greater Scrutiny</a:t>
            </a:r>
            <a:br>
              <a:rPr lang="en-US" altLang="en-US" dirty="0"/>
            </a:br>
            <a:endParaRPr lang="en-US" dirty="0"/>
          </a:p>
        </p:txBody>
      </p:sp>
      <p:sp>
        <p:nvSpPr>
          <p:cNvPr id="3" name="Text Placeholder 2"/>
          <p:cNvSpPr>
            <a:spLocks noGrp="1"/>
          </p:cNvSpPr>
          <p:nvPr>
            <p:ph type="body" sz="quarter" idx="11"/>
          </p:nvPr>
        </p:nvSpPr>
        <p:spPr>
          <a:xfrm>
            <a:off x="228600" y="1332000"/>
            <a:ext cx="8647113" cy="4140000"/>
          </a:xfrm>
        </p:spPr>
        <p:txBody>
          <a:bodyPr/>
          <a:lstStyle/>
          <a:p>
            <a:pPr>
              <a:spcBef>
                <a:spcPts val="0"/>
              </a:spcBef>
              <a:buFont typeface="Wingdings" panose="05000000000000000000" pitchFamily="2" charset="2"/>
              <a:buChar char="§"/>
              <a:defRPr/>
            </a:pPr>
            <a:r>
              <a:rPr lang="en-US" dirty="0" smtClean="0"/>
              <a:t>*Many parents borrow from children for various reasons</a:t>
            </a:r>
          </a:p>
          <a:p>
            <a:pPr>
              <a:spcBef>
                <a:spcPts val="0"/>
              </a:spcBef>
              <a:buFont typeface="Wingdings" panose="05000000000000000000" pitchFamily="2" charset="2"/>
              <a:buChar char="§"/>
              <a:defRPr/>
            </a:pPr>
            <a:endParaRPr lang="en-US" sz="1000" dirty="0" smtClean="0"/>
          </a:p>
          <a:p>
            <a:pPr>
              <a:spcBef>
                <a:spcPts val="0"/>
              </a:spcBef>
              <a:buFont typeface="Wingdings" panose="05000000000000000000" pitchFamily="2" charset="2"/>
              <a:buChar char="§"/>
              <a:defRPr/>
            </a:pPr>
            <a:r>
              <a:rPr lang="en-US" dirty="0" smtClean="0"/>
              <a:t>Negotiated </a:t>
            </a:r>
            <a:r>
              <a:rPr lang="en-US" dirty="0"/>
              <a:t>at arms length and </a:t>
            </a:r>
            <a:r>
              <a:rPr lang="en-US" dirty="0" smtClean="0"/>
              <a:t>documented?</a:t>
            </a:r>
            <a:endParaRPr lang="en-US" dirty="0"/>
          </a:p>
          <a:p>
            <a:pPr>
              <a:spcBef>
                <a:spcPts val="0"/>
              </a:spcBef>
              <a:buFont typeface="Wingdings" panose="05000000000000000000" pitchFamily="2" charset="2"/>
              <a:buChar char="§"/>
              <a:defRPr/>
            </a:pPr>
            <a:endParaRPr lang="en-US" sz="1000" dirty="0"/>
          </a:p>
          <a:p>
            <a:pPr>
              <a:spcBef>
                <a:spcPts val="0"/>
              </a:spcBef>
              <a:buFont typeface="Wingdings" panose="05000000000000000000" pitchFamily="2" charset="2"/>
              <a:buChar char="§"/>
              <a:defRPr/>
            </a:pPr>
            <a:r>
              <a:rPr lang="en-US" dirty="0"/>
              <a:t>No expectation to be inherited</a:t>
            </a:r>
          </a:p>
          <a:p>
            <a:pPr>
              <a:spcBef>
                <a:spcPts val="0"/>
              </a:spcBef>
              <a:buFont typeface="Wingdings" panose="05000000000000000000" pitchFamily="2" charset="2"/>
              <a:buChar char="§"/>
              <a:defRPr/>
            </a:pPr>
            <a:endParaRPr lang="en-US" sz="1000" dirty="0"/>
          </a:p>
          <a:p>
            <a:pPr>
              <a:spcBef>
                <a:spcPts val="0"/>
              </a:spcBef>
              <a:buFont typeface="Wingdings" panose="05000000000000000000" pitchFamily="2" charset="2"/>
              <a:buChar char="§"/>
              <a:defRPr/>
            </a:pPr>
            <a:r>
              <a:rPr lang="en-US" dirty="0"/>
              <a:t>Contemporaneous records + (e.g.. payout of medical expenses)</a:t>
            </a:r>
          </a:p>
          <a:p>
            <a:pPr>
              <a:defRPr/>
            </a:pPr>
            <a:endParaRPr lang="en-US" dirty="0"/>
          </a:p>
          <a:p>
            <a:endParaRPr lang="en-US" dirty="0"/>
          </a:p>
        </p:txBody>
      </p:sp>
    </p:spTree>
    <p:extLst>
      <p:ext uri="{BB962C8B-B14F-4D97-AF65-F5344CB8AC3E}">
        <p14:creationId xmlns:p14="http://schemas.microsoft.com/office/powerpoint/2010/main" val="5397123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4000"/>
            <a:ext cx="6219600" cy="720000"/>
          </a:xfrm>
        </p:spPr>
        <p:txBody>
          <a:bodyPr/>
          <a:lstStyle/>
          <a:p>
            <a:r>
              <a:rPr lang="en-US" altLang="en-US" dirty="0">
                <a:solidFill>
                  <a:schemeClr val="tx1"/>
                </a:solidFill>
                <a:cs typeface="Arial" panose="020B0604020202020204" pitchFamily="34" charset="0"/>
              </a:rPr>
              <a:t>Illustration:  Intra-Family </a:t>
            </a:r>
            <a:r>
              <a:rPr lang="en-US" altLang="en-US" dirty="0" smtClean="0">
                <a:solidFill>
                  <a:schemeClr val="tx1"/>
                </a:solidFill>
                <a:cs typeface="Arial" panose="020B0604020202020204" pitchFamily="34" charset="0"/>
              </a:rPr>
              <a:t>Loan</a:t>
            </a:r>
            <a:endParaRPr lang="en-US" dirty="0"/>
          </a:p>
        </p:txBody>
      </p:sp>
      <p:sp>
        <p:nvSpPr>
          <p:cNvPr id="3" name="Text Placeholder 2"/>
          <p:cNvSpPr>
            <a:spLocks noGrp="1"/>
          </p:cNvSpPr>
          <p:nvPr>
            <p:ph type="body" sz="quarter" idx="11"/>
          </p:nvPr>
        </p:nvSpPr>
        <p:spPr>
          <a:xfrm>
            <a:off x="228600" y="1219200"/>
            <a:ext cx="8647113" cy="4252800"/>
          </a:xfrm>
        </p:spPr>
        <p:txBody>
          <a:bodyPr/>
          <a:lstStyle/>
          <a:p>
            <a:endParaRPr lang="en-US" dirty="0">
              <a:solidFill>
                <a:schemeClr val="tx1"/>
              </a:solidFill>
              <a:latin typeface="Arial" charset="0"/>
              <a:ea typeface="ＭＳ Ｐゴシック" pitchFamily="34" charset="-128"/>
              <a:cs typeface="Arial" charset="0"/>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22737061"/>
              </p:ext>
            </p:extLst>
          </p:nvPr>
        </p:nvGraphicFramePr>
        <p:xfrm>
          <a:off x="304800" y="1219206"/>
          <a:ext cx="7315200" cy="5267954"/>
        </p:xfrm>
        <a:graphic>
          <a:graphicData uri="http://schemas.openxmlformats.org/drawingml/2006/table">
            <a:tbl>
              <a:tblPr firstRow="1" bandRow="1">
                <a:tableStyleId>{5940675A-B579-460E-94D1-54222C63F5DA}</a:tableStyleId>
              </a:tblPr>
              <a:tblGrid>
                <a:gridCol w="2438400"/>
                <a:gridCol w="2438400"/>
                <a:gridCol w="2438400"/>
              </a:tblGrid>
              <a:tr h="383793">
                <a:tc>
                  <a:txBody>
                    <a:bodyPr/>
                    <a:lstStyle/>
                    <a:p>
                      <a:r>
                        <a:rPr lang="en-US" dirty="0" smtClean="0"/>
                        <a:t>IRS AFR: DEC 2018</a:t>
                      </a:r>
                      <a:endParaRPr lang="en-US" dirty="0"/>
                    </a:p>
                  </a:txBody>
                  <a:tcPr>
                    <a:solidFill>
                      <a:schemeClr val="bg1"/>
                    </a:solidFill>
                  </a:tcPr>
                </a:tc>
                <a:tc>
                  <a:txBody>
                    <a:bodyPr/>
                    <a:lstStyle/>
                    <a:p>
                      <a:pPr algn="ctr"/>
                      <a:endParaRPr lang="en-US" dirty="0"/>
                    </a:p>
                  </a:txBody>
                  <a:tcPr>
                    <a:solidFill>
                      <a:schemeClr val="bg1"/>
                    </a:solidFill>
                  </a:tcPr>
                </a:tc>
                <a:tc>
                  <a:txBody>
                    <a:bodyPr/>
                    <a:lstStyle/>
                    <a:p>
                      <a:endParaRPr lang="en-US"/>
                    </a:p>
                  </a:txBody>
                  <a:tcPr>
                    <a:solidFill>
                      <a:schemeClr val="bg1"/>
                    </a:solidFill>
                  </a:tcPr>
                </a:tc>
              </a:tr>
              <a:tr h="383793">
                <a:tc>
                  <a:txBody>
                    <a:bodyPr/>
                    <a:lstStyle/>
                    <a:p>
                      <a:r>
                        <a:rPr lang="en-US" dirty="0" smtClean="0"/>
                        <a:t>Up to 3 years</a:t>
                      </a:r>
                      <a:endParaRPr lang="en-US" dirty="0"/>
                    </a:p>
                  </a:txBody>
                  <a:tcPr>
                    <a:solidFill>
                      <a:schemeClr val="bg1"/>
                    </a:solidFill>
                  </a:tcPr>
                </a:tc>
                <a:tc>
                  <a:txBody>
                    <a:bodyPr/>
                    <a:lstStyle/>
                    <a:p>
                      <a:pPr algn="ctr"/>
                      <a:r>
                        <a:rPr lang="en-US" dirty="0" smtClean="0"/>
                        <a:t>2.76%</a:t>
                      </a:r>
                      <a:endParaRPr lang="en-US" dirty="0"/>
                    </a:p>
                  </a:txBody>
                  <a:tcPr>
                    <a:solidFill>
                      <a:schemeClr val="bg1"/>
                    </a:solidFill>
                  </a:tcPr>
                </a:tc>
                <a:tc>
                  <a:txBody>
                    <a:bodyPr/>
                    <a:lstStyle/>
                    <a:p>
                      <a:endParaRPr lang="en-US" dirty="0"/>
                    </a:p>
                  </a:txBody>
                  <a:tcPr>
                    <a:solidFill>
                      <a:schemeClr val="bg1"/>
                    </a:solidFill>
                  </a:tcPr>
                </a:tc>
              </a:tr>
              <a:tr h="383793">
                <a:tc>
                  <a:txBody>
                    <a:bodyPr/>
                    <a:lstStyle/>
                    <a:p>
                      <a:r>
                        <a:rPr lang="en-US" dirty="0" smtClean="0"/>
                        <a:t>           9 years</a:t>
                      </a:r>
                      <a:endParaRPr lang="en-US" dirty="0"/>
                    </a:p>
                  </a:txBody>
                  <a:tcPr>
                    <a:solidFill>
                      <a:schemeClr val="bg1"/>
                    </a:solidFill>
                  </a:tcPr>
                </a:tc>
                <a:tc>
                  <a:txBody>
                    <a:bodyPr/>
                    <a:lstStyle/>
                    <a:p>
                      <a:pPr algn="ctr"/>
                      <a:r>
                        <a:rPr lang="en-US" dirty="0" smtClean="0"/>
                        <a:t>3.07%</a:t>
                      </a:r>
                      <a:endParaRPr lang="en-US" dirty="0"/>
                    </a:p>
                  </a:txBody>
                  <a:tcPr>
                    <a:solidFill>
                      <a:schemeClr val="bg1"/>
                    </a:solidFill>
                  </a:tcPr>
                </a:tc>
                <a:tc>
                  <a:txBody>
                    <a:bodyPr/>
                    <a:lstStyle/>
                    <a:p>
                      <a:endParaRPr lang="en-US" dirty="0"/>
                    </a:p>
                  </a:txBody>
                  <a:tcPr>
                    <a:solidFill>
                      <a:schemeClr val="bg1"/>
                    </a:solidFill>
                  </a:tcPr>
                </a:tc>
              </a:tr>
              <a:tr h="383793">
                <a:tc>
                  <a:txBody>
                    <a:bodyPr/>
                    <a:lstStyle/>
                    <a:p>
                      <a:r>
                        <a:rPr lang="en-US" b="1" i="1" u="sng" dirty="0" smtClean="0"/>
                        <a:t>Loan to children</a:t>
                      </a:r>
                      <a:endParaRPr lang="en-US" b="1" i="1" u="sng" dirty="0"/>
                    </a:p>
                  </a:txBody>
                  <a:tcPr>
                    <a:solidFill>
                      <a:schemeClr val="bg1"/>
                    </a:solidFill>
                  </a:tcPr>
                </a:tc>
                <a:tc>
                  <a:txBody>
                    <a:bodyPr/>
                    <a:lstStyle/>
                    <a:p>
                      <a:pPr algn="ctr"/>
                      <a:endParaRPr lang="en-US" dirty="0"/>
                    </a:p>
                  </a:txBody>
                  <a:tcPr>
                    <a:solidFill>
                      <a:schemeClr val="bg1"/>
                    </a:solidFill>
                  </a:tcPr>
                </a:tc>
                <a:tc>
                  <a:txBody>
                    <a:bodyPr/>
                    <a:lstStyle/>
                    <a:p>
                      <a:endParaRPr lang="en-US" dirty="0"/>
                    </a:p>
                  </a:txBody>
                  <a:tcPr>
                    <a:solidFill>
                      <a:schemeClr val="bg1"/>
                    </a:solidFill>
                  </a:tcPr>
                </a:tc>
              </a:tr>
              <a:tr h="662438">
                <a:tc>
                  <a:txBody>
                    <a:bodyPr/>
                    <a:lstStyle/>
                    <a:p>
                      <a:r>
                        <a:rPr lang="en-US" dirty="0" smtClean="0"/>
                        <a:t>Assume</a:t>
                      </a:r>
                      <a:r>
                        <a:rPr lang="en-US" baseline="0" dirty="0" smtClean="0"/>
                        <a:t> average rate of return:</a:t>
                      </a:r>
                      <a:endParaRPr lang="en-US" dirty="0"/>
                    </a:p>
                  </a:txBody>
                  <a:tcPr>
                    <a:solidFill>
                      <a:schemeClr val="bg1"/>
                    </a:solidFill>
                  </a:tcPr>
                </a:tc>
                <a:tc>
                  <a:txBody>
                    <a:bodyPr/>
                    <a:lstStyle/>
                    <a:p>
                      <a:pPr algn="ctr"/>
                      <a:r>
                        <a:rPr lang="en-US" dirty="0" smtClean="0"/>
                        <a:t>5.00%</a:t>
                      </a:r>
                      <a:endParaRPr lang="en-US" dirty="0"/>
                    </a:p>
                  </a:txBody>
                  <a:tcPr>
                    <a:solidFill>
                      <a:schemeClr val="bg1"/>
                    </a:solidFill>
                  </a:tcPr>
                </a:tc>
                <a:tc>
                  <a:txBody>
                    <a:bodyPr/>
                    <a:lstStyle/>
                    <a:p>
                      <a:endParaRPr lang="en-US" dirty="0"/>
                    </a:p>
                  </a:txBody>
                  <a:tcPr>
                    <a:solidFill>
                      <a:schemeClr val="bg1"/>
                    </a:solidFill>
                  </a:tcPr>
                </a:tc>
              </a:tr>
              <a:tr h="383793">
                <a:tc>
                  <a:txBody>
                    <a:bodyPr/>
                    <a:lstStyle/>
                    <a:p>
                      <a:r>
                        <a:rPr lang="en-US" dirty="0" smtClean="0"/>
                        <a:t>Term</a:t>
                      </a:r>
                      <a:r>
                        <a:rPr lang="en-US" baseline="0" dirty="0" smtClean="0"/>
                        <a:t> of loan:</a:t>
                      </a:r>
                      <a:endParaRPr lang="en-US" dirty="0"/>
                    </a:p>
                  </a:txBody>
                  <a:tcPr>
                    <a:solidFill>
                      <a:schemeClr val="bg1"/>
                    </a:solidFill>
                  </a:tcPr>
                </a:tc>
                <a:tc>
                  <a:txBody>
                    <a:bodyPr/>
                    <a:lstStyle/>
                    <a:p>
                      <a:pPr algn="ctr"/>
                      <a:r>
                        <a:rPr lang="en-US" dirty="0" smtClean="0"/>
                        <a:t>3 years</a:t>
                      </a:r>
                      <a:endParaRPr lang="en-US" dirty="0"/>
                    </a:p>
                  </a:txBody>
                  <a:tcPr>
                    <a:solidFill>
                      <a:schemeClr val="bg1"/>
                    </a:solidFill>
                  </a:tcPr>
                </a:tc>
                <a:tc>
                  <a:txBody>
                    <a:bodyPr/>
                    <a:lstStyle/>
                    <a:p>
                      <a:pPr algn="ctr"/>
                      <a:r>
                        <a:rPr lang="en-US" dirty="0" smtClean="0"/>
                        <a:t>9 years</a:t>
                      </a:r>
                      <a:endParaRPr lang="en-US" dirty="0"/>
                    </a:p>
                  </a:txBody>
                  <a:tcPr>
                    <a:solidFill>
                      <a:schemeClr val="bg1"/>
                    </a:solidFill>
                  </a:tcPr>
                </a:tc>
              </a:tr>
              <a:tr h="383793">
                <a:tc>
                  <a:txBody>
                    <a:bodyPr/>
                    <a:lstStyle/>
                    <a:p>
                      <a:r>
                        <a:rPr lang="en-US" dirty="0" smtClean="0"/>
                        <a:t> Amount of Loan</a:t>
                      </a:r>
                      <a:endParaRPr lang="en-US" dirty="0"/>
                    </a:p>
                  </a:txBody>
                  <a:tcPr>
                    <a:solidFill>
                      <a:schemeClr val="bg1"/>
                    </a:solidFill>
                  </a:tcPr>
                </a:tc>
                <a:tc gridSpan="2">
                  <a:txBody>
                    <a:bodyPr/>
                    <a:lstStyle/>
                    <a:p>
                      <a:pPr algn="ctr"/>
                      <a:r>
                        <a:rPr lang="en-US" dirty="0" smtClean="0"/>
                        <a:t>    $1,000,000</a:t>
                      </a:r>
                      <a:endParaRPr lang="en-US" dirty="0"/>
                    </a:p>
                  </a:txBody>
                  <a:tcPr>
                    <a:solidFill>
                      <a:schemeClr val="bg1"/>
                    </a:solidFill>
                  </a:tcPr>
                </a:tc>
                <a:tc hMerge="1">
                  <a:txBody>
                    <a:bodyPr/>
                    <a:lstStyle/>
                    <a:p>
                      <a:endParaRPr lang="en-US" dirty="0"/>
                    </a:p>
                  </a:txBody>
                  <a:tcPr>
                    <a:solidFill>
                      <a:schemeClr val="bg1"/>
                    </a:solidFill>
                  </a:tcPr>
                </a:tc>
              </a:tr>
              <a:tr h="383793">
                <a:tc>
                  <a:txBody>
                    <a:bodyPr/>
                    <a:lstStyle/>
                    <a:p>
                      <a:r>
                        <a:rPr lang="en-US" dirty="0" smtClean="0"/>
                        <a:t> Average rate of return</a:t>
                      </a:r>
                      <a:endParaRPr lang="en-US" dirty="0"/>
                    </a:p>
                  </a:txBody>
                  <a:tcPr>
                    <a:solidFill>
                      <a:schemeClr val="bg1"/>
                    </a:solidFill>
                  </a:tcPr>
                </a:tc>
                <a:tc>
                  <a:txBody>
                    <a:bodyPr/>
                    <a:lstStyle/>
                    <a:p>
                      <a:pPr algn="ctr"/>
                      <a:r>
                        <a:rPr lang="en-US" dirty="0" smtClean="0"/>
                        <a:t>5%</a:t>
                      </a:r>
                      <a:endParaRPr lang="en-US" dirty="0"/>
                    </a:p>
                  </a:txBody>
                  <a:tcPr>
                    <a:solidFill>
                      <a:schemeClr val="bg1"/>
                    </a:solidFill>
                  </a:tcPr>
                </a:tc>
                <a:tc>
                  <a:txBody>
                    <a:bodyPr/>
                    <a:lstStyle/>
                    <a:p>
                      <a:pPr algn="ctr"/>
                      <a:r>
                        <a:rPr lang="en-US" dirty="0" smtClean="0"/>
                        <a:t>5%</a:t>
                      </a:r>
                      <a:endParaRPr lang="en-US" dirty="0"/>
                    </a:p>
                  </a:txBody>
                  <a:tcPr>
                    <a:solidFill>
                      <a:schemeClr val="bg1"/>
                    </a:solidFill>
                  </a:tcPr>
                </a:tc>
              </a:tr>
              <a:tr h="383793">
                <a:tc>
                  <a:txBody>
                    <a:bodyPr/>
                    <a:lstStyle/>
                    <a:p>
                      <a:r>
                        <a:rPr lang="en-US" dirty="0" smtClean="0"/>
                        <a:t> Annual return</a:t>
                      </a:r>
                      <a:endParaRPr lang="en-US" dirty="0"/>
                    </a:p>
                  </a:txBody>
                  <a:tcPr>
                    <a:solidFill>
                      <a:schemeClr val="bg1"/>
                    </a:solidFill>
                  </a:tcPr>
                </a:tc>
                <a:tc>
                  <a:txBody>
                    <a:bodyPr/>
                    <a:lstStyle/>
                    <a:p>
                      <a:pPr algn="ctr"/>
                      <a:r>
                        <a:rPr lang="en-US" dirty="0" smtClean="0"/>
                        <a:t>50,000</a:t>
                      </a:r>
                      <a:endParaRPr lang="en-US" dirty="0"/>
                    </a:p>
                  </a:txBody>
                  <a:tcPr>
                    <a:solidFill>
                      <a:schemeClr val="bg1"/>
                    </a:solidFill>
                  </a:tcPr>
                </a:tc>
                <a:tc>
                  <a:txBody>
                    <a:bodyPr/>
                    <a:lstStyle/>
                    <a:p>
                      <a:pPr algn="ctr"/>
                      <a:r>
                        <a:rPr lang="en-US" dirty="0" smtClean="0"/>
                        <a:t>50,000</a:t>
                      </a:r>
                      <a:endParaRPr lang="en-US" dirty="0"/>
                    </a:p>
                  </a:txBody>
                  <a:tcPr>
                    <a:solidFill>
                      <a:schemeClr val="bg1"/>
                    </a:solidFill>
                  </a:tcPr>
                </a:tc>
              </a:tr>
              <a:tr h="383793">
                <a:tc>
                  <a:txBody>
                    <a:bodyPr/>
                    <a:lstStyle/>
                    <a:p>
                      <a:r>
                        <a:rPr lang="en-US" dirty="0" smtClean="0"/>
                        <a:t> Loan interest</a:t>
                      </a:r>
                      <a:endParaRPr lang="en-US" dirty="0"/>
                    </a:p>
                  </a:txBody>
                  <a:tcPr>
                    <a:solidFill>
                      <a:schemeClr val="bg1"/>
                    </a:solidFill>
                  </a:tcPr>
                </a:tc>
                <a:tc>
                  <a:txBody>
                    <a:bodyPr/>
                    <a:lstStyle/>
                    <a:p>
                      <a:pPr algn="ctr"/>
                      <a:r>
                        <a:rPr lang="en-US" dirty="0" smtClean="0"/>
                        <a:t>27,600</a:t>
                      </a:r>
                      <a:endParaRPr lang="en-US" dirty="0"/>
                    </a:p>
                  </a:txBody>
                  <a:tcPr>
                    <a:solidFill>
                      <a:schemeClr val="bg1"/>
                    </a:solidFill>
                  </a:tcPr>
                </a:tc>
                <a:tc>
                  <a:txBody>
                    <a:bodyPr/>
                    <a:lstStyle/>
                    <a:p>
                      <a:pPr algn="ctr"/>
                      <a:r>
                        <a:rPr lang="en-US" dirty="0" smtClean="0"/>
                        <a:t>30,700</a:t>
                      </a:r>
                      <a:endParaRPr lang="en-US" dirty="0"/>
                    </a:p>
                  </a:txBody>
                  <a:tcPr>
                    <a:solidFill>
                      <a:schemeClr val="bg1"/>
                    </a:solidFill>
                  </a:tcPr>
                </a:tc>
              </a:tr>
              <a:tr h="383793">
                <a:tc>
                  <a:txBody>
                    <a:bodyPr/>
                    <a:lstStyle/>
                    <a:p>
                      <a:r>
                        <a:rPr lang="en-US" dirty="0" smtClean="0"/>
                        <a:t> Annual Benefit</a:t>
                      </a:r>
                      <a:endParaRPr lang="en-US" dirty="0"/>
                    </a:p>
                  </a:txBody>
                  <a:tcPr>
                    <a:solidFill>
                      <a:schemeClr val="bg1"/>
                    </a:solidFill>
                  </a:tcPr>
                </a:tc>
                <a:tc>
                  <a:txBody>
                    <a:bodyPr/>
                    <a:lstStyle/>
                    <a:p>
                      <a:pPr algn="ctr"/>
                      <a:r>
                        <a:rPr lang="en-US" dirty="0" smtClean="0"/>
                        <a:t>22,400</a:t>
                      </a:r>
                      <a:endParaRPr lang="en-US" dirty="0"/>
                    </a:p>
                  </a:txBody>
                  <a:tcPr>
                    <a:solidFill>
                      <a:schemeClr val="bg1"/>
                    </a:solidFill>
                  </a:tcPr>
                </a:tc>
                <a:tc>
                  <a:txBody>
                    <a:bodyPr/>
                    <a:lstStyle/>
                    <a:p>
                      <a:pPr algn="ctr"/>
                      <a:r>
                        <a:rPr lang="en-US" dirty="0" smtClean="0"/>
                        <a:t>19,300</a:t>
                      </a:r>
                      <a:endParaRPr lang="en-US" dirty="0"/>
                    </a:p>
                  </a:txBody>
                  <a:tcPr>
                    <a:solidFill>
                      <a:schemeClr val="bg1"/>
                    </a:solidFill>
                  </a:tcPr>
                </a:tc>
              </a:tr>
              <a:tr h="383793">
                <a:tc>
                  <a:txBody>
                    <a:bodyPr/>
                    <a:lstStyle/>
                    <a:p>
                      <a:r>
                        <a:rPr lang="en-US" dirty="0" smtClean="0"/>
                        <a:t> Term of years</a:t>
                      </a:r>
                      <a:endParaRPr lang="en-US" dirty="0"/>
                    </a:p>
                  </a:txBody>
                  <a:tcPr>
                    <a:solidFill>
                      <a:schemeClr val="bg1"/>
                    </a:solidFill>
                  </a:tcPr>
                </a:tc>
                <a:tc>
                  <a:txBody>
                    <a:bodyPr/>
                    <a:lstStyle/>
                    <a:p>
                      <a:pPr algn="ctr"/>
                      <a:r>
                        <a:rPr lang="en-US" dirty="0" smtClean="0"/>
                        <a:t>3</a:t>
                      </a:r>
                      <a:endParaRPr lang="en-US" dirty="0"/>
                    </a:p>
                  </a:txBody>
                  <a:tcPr>
                    <a:solidFill>
                      <a:schemeClr val="bg1"/>
                    </a:solidFill>
                  </a:tcPr>
                </a:tc>
                <a:tc>
                  <a:txBody>
                    <a:bodyPr/>
                    <a:lstStyle/>
                    <a:p>
                      <a:pPr algn="ctr"/>
                      <a:r>
                        <a:rPr lang="en-US" dirty="0" smtClean="0"/>
                        <a:t>9</a:t>
                      </a:r>
                      <a:endParaRPr lang="en-US" dirty="0"/>
                    </a:p>
                  </a:txBody>
                  <a:tcPr>
                    <a:solidFill>
                      <a:schemeClr val="bg1"/>
                    </a:solidFill>
                  </a:tcPr>
                </a:tc>
              </a:tr>
              <a:tr h="383793">
                <a:tc>
                  <a:txBody>
                    <a:bodyPr/>
                    <a:lstStyle/>
                    <a:p>
                      <a:r>
                        <a:rPr lang="en-US" dirty="0" smtClean="0"/>
                        <a:t> Net over term of loan</a:t>
                      </a:r>
                      <a:endParaRPr lang="en-US" dirty="0"/>
                    </a:p>
                  </a:txBody>
                  <a:tcPr>
                    <a:solidFill>
                      <a:schemeClr val="bg1"/>
                    </a:solidFill>
                  </a:tcPr>
                </a:tc>
                <a:tc>
                  <a:txBody>
                    <a:bodyPr/>
                    <a:lstStyle/>
                    <a:p>
                      <a:pPr algn="ctr"/>
                      <a:r>
                        <a:rPr lang="en-US" dirty="0" smtClean="0"/>
                        <a:t>67,200</a:t>
                      </a:r>
                      <a:endParaRPr lang="en-US" dirty="0"/>
                    </a:p>
                  </a:txBody>
                  <a:tcPr>
                    <a:solidFill>
                      <a:schemeClr val="bg1"/>
                    </a:solidFill>
                  </a:tcPr>
                </a:tc>
                <a:tc>
                  <a:txBody>
                    <a:bodyPr/>
                    <a:lstStyle/>
                    <a:p>
                      <a:pPr algn="ctr"/>
                      <a:r>
                        <a:rPr lang="en-US" dirty="0" smtClean="0"/>
                        <a:t>173,700</a:t>
                      </a:r>
                      <a:endParaRPr lang="en-US" dirty="0"/>
                    </a:p>
                  </a:txBody>
                  <a:tcPr>
                    <a:solidFill>
                      <a:schemeClr val="bg1"/>
                    </a:solidFill>
                  </a:tcPr>
                </a:tc>
              </a:tr>
            </a:tbl>
          </a:graphicData>
        </a:graphic>
      </p:graphicFrame>
    </p:spTree>
    <p:extLst>
      <p:ext uri="{BB962C8B-B14F-4D97-AF65-F5344CB8AC3E}">
        <p14:creationId xmlns:p14="http://schemas.microsoft.com/office/powerpoint/2010/main" val="11558827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1"/>
                </a:solidFill>
                <a:cs typeface="Arial" panose="020B0604020202020204" pitchFamily="34" charset="0"/>
              </a:rPr>
              <a:t>SALE TO A GRANTOR TRUST (IDGT)</a:t>
            </a:r>
            <a:endParaRPr lang="en-US" dirty="0"/>
          </a:p>
        </p:txBody>
      </p:sp>
      <p:sp>
        <p:nvSpPr>
          <p:cNvPr id="3" name="Text Placeholder 2"/>
          <p:cNvSpPr>
            <a:spLocks noGrp="1"/>
          </p:cNvSpPr>
          <p:nvPr>
            <p:ph type="body" sz="quarter" idx="11"/>
          </p:nvPr>
        </p:nvSpPr>
        <p:spPr/>
        <p:txBody>
          <a:bodyPr/>
          <a:lstStyle/>
          <a:p>
            <a:r>
              <a:rPr lang="en-US" dirty="0" smtClean="0"/>
              <a:t>BDO TV Commercial – Farmer and daughter walking.  Combines FLP, valuation adjustments, grantor trusts, and interest rates.</a:t>
            </a:r>
            <a:endParaRPr lang="en-US" dirty="0"/>
          </a:p>
        </p:txBody>
      </p:sp>
    </p:spTree>
    <p:extLst>
      <p:ext uri="{BB962C8B-B14F-4D97-AF65-F5344CB8AC3E}">
        <p14:creationId xmlns:p14="http://schemas.microsoft.com/office/powerpoint/2010/main" val="4586787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4000"/>
            <a:ext cx="6172200" cy="720000"/>
          </a:xfrm>
        </p:spPr>
        <p:txBody>
          <a:bodyPr/>
          <a:lstStyle/>
          <a:p>
            <a:r>
              <a:rPr lang="en-US" altLang="en-US" sz="1800" dirty="0">
                <a:solidFill>
                  <a:schemeClr val="tx1"/>
                </a:solidFill>
                <a:cs typeface="Arial" panose="020B0604020202020204" pitchFamily="34" charset="0"/>
              </a:rPr>
              <a:t>Installment Sale to </a:t>
            </a:r>
            <a:r>
              <a:rPr lang="en-US" altLang="en-US" sz="1800" dirty="0" smtClean="0">
                <a:solidFill>
                  <a:schemeClr val="tx1"/>
                </a:solidFill>
                <a:cs typeface="Arial" panose="020B0604020202020204" pitchFamily="34" charset="0"/>
              </a:rPr>
              <a:t>IDGT – intra-family loan, trust acquires assets – why not an interest in the </a:t>
            </a:r>
            <a:r>
              <a:rPr lang="en-US" altLang="en-US" sz="1800" dirty="0" err="1" smtClean="0">
                <a:solidFill>
                  <a:schemeClr val="tx1"/>
                </a:solidFill>
                <a:cs typeface="Arial" panose="020B0604020202020204" pitchFamily="34" charset="0"/>
              </a:rPr>
              <a:t>flp</a:t>
            </a:r>
            <a:r>
              <a:rPr lang="en-US" altLang="en-US" sz="1800" dirty="0" smtClean="0">
                <a:solidFill>
                  <a:schemeClr val="tx1"/>
                </a:solidFill>
                <a:cs typeface="Arial" panose="020B0604020202020204" pitchFamily="34" charset="0"/>
              </a:rPr>
              <a:t>? </a:t>
            </a:r>
            <a:endParaRPr lang="en-US" sz="1800" dirty="0"/>
          </a:p>
        </p:txBody>
      </p:sp>
      <p:sp>
        <p:nvSpPr>
          <p:cNvPr id="3" name="Text Placeholder 2"/>
          <p:cNvSpPr>
            <a:spLocks noGrp="1"/>
          </p:cNvSpPr>
          <p:nvPr>
            <p:ph type="body" sz="quarter" idx="11"/>
          </p:nvPr>
        </p:nvSpPr>
        <p:spPr>
          <a:xfrm>
            <a:off x="152400" y="1332000"/>
            <a:ext cx="8723313" cy="4140000"/>
          </a:xfrm>
        </p:spPr>
        <p:txBody>
          <a:bodyPr/>
          <a:lstStyle/>
          <a:p>
            <a:pPr marL="292100" indent="-292100">
              <a:buFont typeface="Wingdings" panose="05000000000000000000" pitchFamily="2" charset="2"/>
              <a:buChar char="§"/>
            </a:pPr>
            <a:r>
              <a:rPr lang="en-US" altLang="en-US" sz="2000" dirty="0">
                <a:solidFill>
                  <a:srgbClr val="000000"/>
                </a:solidFill>
              </a:rPr>
              <a:t>Simple theory behind intra-family loan can be elevated by using installment sale to intentionally defective grantor trust (IDGT)</a:t>
            </a:r>
          </a:p>
          <a:p>
            <a:pPr marL="749300" lvl="1" indent="-292100">
              <a:spcAft>
                <a:spcPts val="600"/>
              </a:spcAft>
              <a:buFont typeface="Wingdings" panose="05000000000000000000" pitchFamily="2" charset="2"/>
              <a:buChar char="§"/>
            </a:pPr>
            <a:r>
              <a:rPr lang="en-US" altLang="en-US" sz="2000" dirty="0">
                <a:solidFill>
                  <a:srgbClr val="000000"/>
                </a:solidFill>
              </a:rPr>
              <a:t>Note: There is nothing wrong or “defective” about the trust – it is simply a trust that is intentionally designed as a grantor trust for income tax purposes but is not deemed to be a grantor trust for estate tax purposes</a:t>
            </a:r>
          </a:p>
          <a:p>
            <a:pPr marL="749300" lvl="1" indent="-292100">
              <a:spcAft>
                <a:spcPts val="600"/>
              </a:spcAft>
              <a:buFont typeface="Wingdings" panose="05000000000000000000" pitchFamily="2" charset="2"/>
              <a:buChar char="§"/>
            </a:pPr>
            <a:r>
              <a:rPr lang="en-US" altLang="en-US" sz="2000" dirty="0">
                <a:solidFill>
                  <a:srgbClr val="000000"/>
                </a:solidFill>
              </a:rPr>
              <a:t>Note: Caution must be taken so that Grantor does not retain so much control over the trust so as to cause estate inclusion</a:t>
            </a:r>
          </a:p>
          <a:p>
            <a:pPr marL="292100" indent="-292100">
              <a:buFont typeface="Wingdings" panose="05000000000000000000" pitchFamily="2" charset="2"/>
              <a:buChar char="§"/>
            </a:pPr>
            <a:r>
              <a:rPr lang="en-US" altLang="en-US" sz="2000" dirty="0">
                <a:solidFill>
                  <a:srgbClr val="000000"/>
                </a:solidFill>
              </a:rPr>
              <a:t>Strategy usually combines sale and gift - Planners recommend that Grantor gift at least 10% of the value of the transferred assets to support the IDGT’s purchase of the assets </a:t>
            </a:r>
            <a:endParaRPr lang="en-US" altLang="en-US" sz="2000" dirty="0">
              <a:solidFill>
                <a:srgbClr val="FF0000"/>
              </a:solidFill>
            </a:endParaRPr>
          </a:p>
          <a:p>
            <a:endParaRPr lang="en-US" dirty="0"/>
          </a:p>
        </p:txBody>
      </p:sp>
    </p:spTree>
    <p:extLst>
      <p:ext uri="{BB962C8B-B14F-4D97-AF65-F5344CB8AC3E}">
        <p14:creationId xmlns:p14="http://schemas.microsoft.com/office/powerpoint/2010/main" val="36039526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4000"/>
            <a:ext cx="6067200" cy="720000"/>
          </a:xfrm>
        </p:spPr>
        <p:txBody>
          <a:bodyPr/>
          <a:lstStyle/>
          <a:p>
            <a:r>
              <a:rPr lang="en-US" altLang="en-US" dirty="0">
                <a:solidFill>
                  <a:schemeClr val="tx1"/>
                </a:solidFill>
                <a:cs typeface="Arial" panose="020B0604020202020204" pitchFamily="34" charset="0"/>
              </a:rPr>
              <a:t>How is the Purchase Price Paid?</a:t>
            </a:r>
            <a:endParaRPr lang="en-US" dirty="0"/>
          </a:p>
        </p:txBody>
      </p:sp>
      <p:sp>
        <p:nvSpPr>
          <p:cNvPr id="3" name="Text Placeholder 2"/>
          <p:cNvSpPr>
            <a:spLocks noGrp="1"/>
          </p:cNvSpPr>
          <p:nvPr>
            <p:ph type="body" sz="quarter" idx="11"/>
          </p:nvPr>
        </p:nvSpPr>
        <p:spPr>
          <a:xfrm>
            <a:off x="228600" y="1332000"/>
            <a:ext cx="8647113" cy="4140000"/>
          </a:xfrm>
        </p:spPr>
        <p:txBody>
          <a:bodyPr/>
          <a:lstStyle/>
          <a:p>
            <a:pPr marL="292100" indent="-292100">
              <a:buFont typeface="Wingdings" panose="05000000000000000000" pitchFamily="2" charset="2"/>
              <a:buChar char="§"/>
            </a:pPr>
            <a:r>
              <a:rPr lang="en-US" altLang="en-US" dirty="0">
                <a:solidFill>
                  <a:srgbClr val="000000"/>
                </a:solidFill>
              </a:rPr>
              <a:t>Balance of assets that are not gifted is sold to IDGT in exchange for a promissory note</a:t>
            </a:r>
          </a:p>
          <a:p>
            <a:pPr marL="292100" indent="-292100">
              <a:buFont typeface="Wingdings" panose="05000000000000000000" pitchFamily="2" charset="2"/>
              <a:buChar char="§"/>
            </a:pPr>
            <a:endParaRPr lang="en-US" altLang="en-US" sz="1050" dirty="0">
              <a:solidFill>
                <a:srgbClr val="000000"/>
              </a:solidFill>
            </a:endParaRPr>
          </a:p>
          <a:p>
            <a:pPr marL="292100" indent="-292100">
              <a:buFont typeface="Wingdings" panose="05000000000000000000" pitchFamily="2" charset="2"/>
              <a:buChar char="§"/>
            </a:pPr>
            <a:r>
              <a:rPr lang="en-US" altLang="en-US" dirty="0">
                <a:solidFill>
                  <a:srgbClr val="000000"/>
                </a:solidFill>
              </a:rPr>
              <a:t>Note must bear interest at Section 1274 rate</a:t>
            </a:r>
          </a:p>
          <a:p>
            <a:pPr marL="292100" indent="-292100">
              <a:buFont typeface="Wingdings" panose="05000000000000000000" pitchFamily="2" charset="2"/>
              <a:buChar char="§"/>
            </a:pPr>
            <a:endParaRPr lang="en-US" altLang="en-US" sz="1050" dirty="0">
              <a:solidFill>
                <a:srgbClr val="000000"/>
              </a:solidFill>
            </a:endParaRPr>
          </a:p>
          <a:p>
            <a:pPr marL="292100" indent="-292100">
              <a:buFont typeface="Wingdings" panose="05000000000000000000" pitchFamily="2" charset="2"/>
              <a:buChar char="§"/>
            </a:pPr>
            <a:r>
              <a:rPr lang="en-US" altLang="en-US" dirty="0">
                <a:solidFill>
                  <a:srgbClr val="000000"/>
                </a:solidFill>
              </a:rPr>
              <a:t>Note often provides for interest only payments for a term of years with a balloon payment at end or (SCIN) Self Canceling Installment Note</a:t>
            </a:r>
          </a:p>
          <a:p>
            <a:pPr marL="292100" indent="-292100">
              <a:buFont typeface="Wingdings" panose="05000000000000000000" pitchFamily="2" charset="2"/>
              <a:buChar char="§"/>
            </a:pPr>
            <a:endParaRPr lang="en-US" altLang="en-US" sz="1050" dirty="0">
              <a:solidFill>
                <a:srgbClr val="000000"/>
              </a:solidFill>
            </a:endParaRPr>
          </a:p>
          <a:p>
            <a:pPr marL="292100" indent="-292100">
              <a:buFont typeface="Wingdings" panose="05000000000000000000" pitchFamily="2" charset="2"/>
              <a:buChar char="§"/>
            </a:pPr>
            <a:r>
              <a:rPr lang="en-US" altLang="en-US" dirty="0">
                <a:solidFill>
                  <a:srgbClr val="000000"/>
                </a:solidFill>
              </a:rPr>
              <a:t>Trust appreciation that exceeds IRS hurdle rate passes to remainder beneficiaries free of transfer tax and balloon payment.</a:t>
            </a:r>
          </a:p>
          <a:p>
            <a:endParaRPr lang="en-US" dirty="0"/>
          </a:p>
        </p:txBody>
      </p:sp>
    </p:spTree>
    <p:extLst>
      <p:ext uri="{BB962C8B-B14F-4D97-AF65-F5344CB8AC3E}">
        <p14:creationId xmlns:p14="http://schemas.microsoft.com/office/powerpoint/2010/main" val="26410000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4000"/>
            <a:ext cx="6067200" cy="720000"/>
          </a:xfrm>
        </p:spPr>
        <p:txBody>
          <a:bodyPr/>
          <a:lstStyle/>
          <a:p>
            <a:r>
              <a:rPr lang="en-US" altLang="en-US" dirty="0">
                <a:solidFill>
                  <a:schemeClr val="tx1"/>
                </a:solidFill>
              </a:rPr>
              <a:t>Income Taxation of Sale to IDGT</a:t>
            </a:r>
            <a:endParaRPr lang="en-US" dirty="0"/>
          </a:p>
        </p:txBody>
      </p:sp>
      <p:sp>
        <p:nvSpPr>
          <p:cNvPr id="3" name="Text Placeholder 2"/>
          <p:cNvSpPr>
            <a:spLocks noGrp="1"/>
          </p:cNvSpPr>
          <p:nvPr>
            <p:ph type="body" sz="quarter" idx="11"/>
          </p:nvPr>
        </p:nvSpPr>
        <p:spPr>
          <a:xfrm>
            <a:off x="304800" y="1332000"/>
            <a:ext cx="8570913" cy="4140000"/>
          </a:xfrm>
        </p:spPr>
        <p:txBody>
          <a:bodyPr/>
          <a:lstStyle/>
          <a:p>
            <a:pPr marL="292100" indent="-292100">
              <a:buFont typeface="Wingdings" panose="05000000000000000000" pitchFamily="2" charset="2"/>
              <a:buChar char="§"/>
            </a:pPr>
            <a:r>
              <a:rPr lang="en-US" altLang="en-US" sz="2000" dirty="0">
                <a:solidFill>
                  <a:srgbClr val="000000"/>
                </a:solidFill>
              </a:rPr>
              <a:t>Grantor does not recognize any gain or interest income upon the sale</a:t>
            </a:r>
          </a:p>
          <a:p>
            <a:pPr marL="292100" indent="-292100">
              <a:buFont typeface="Wingdings" panose="05000000000000000000" pitchFamily="2" charset="2"/>
              <a:buChar char="§"/>
            </a:pPr>
            <a:endParaRPr lang="en-US" altLang="en-US" sz="1000" dirty="0">
              <a:solidFill>
                <a:srgbClr val="000000"/>
              </a:solidFill>
            </a:endParaRPr>
          </a:p>
          <a:p>
            <a:pPr marL="292100" indent="-292100">
              <a:buFont typeface="Wingdings" panose="05000000000000000000" pitchFamily="2" charset="2"/>
              <a:buChar char="§"/>
            </a:pPr>
            <a:r>
              <a:rPr lang="en-US" altLang="en-US" sz="2000" dirty="0">
                <a:solidFill>
                  <a:srgbClr val="000000"/>
                </a:solidFill>
              </a:rPr>
              <a:t>Rev. Rul. 85-13 says that Grantor does not recognize gain or loss when he/she sells assets to a grantor trust</a:t>
            </a:r>
          </a:p>
          <a:p>
            <a:pPr marL="749300" lvl="1" indent="-292100">
              <a:spcAft>
                <a:spcPts val="600"/>
              </a:spcAft>
              <a:buFont typeface="Wingdings" panose="05000000000000000000" pitchFamily="2" charset="2"/>
              <a:buChar char="§"/>
            </a:pPr>
            <a:r>
              <a:rPr lang="en-US" altLang="en-US" sz="2000" dirty="0">
                <a:solidFill>
                  <a:srgbClr val="000000"/>
                </a:solidFill>
              </a:rPr>
              <a:t>Grantor is deemed to have made a sale to himself</a:t>
            </a:r>
          </a:p>
          <a:p>
            <a:pPr marL="749300" lvl="1" indent="-292100">
              <a:spcAft>
                <a:spcPts val="600"/>
              </a:spcAft>
              <a:buFont typeface="Wingdings" panose="05000000000000000000" pitchFamily="2" charset="2"/>
              <a:buChar char="§"/>
            </a:pPr>
            <a:endParaRPr lang="en-US" altLang="en-US" sz="1000" dirty="0">
              <a:solidFill>
                <a:srgbClr val="000000"/>
              </a:solidFill>
            </a:endParaRPr>
          </a:p>
          <a:p>
            <a:pPr marL="749300" lvl="1" indent="-292100">
              <a:spcAft>
                <a:spcPts val="600"/>
              </a:spcAft>
              <a:buFont typeface="Wingdings" panose="05000000000000000000" pitchFamily="2" charset="2"/>
              <a:buChar char="§"/>
            </a:pPr>
            <a:r>
              <a:rPr lang="en-US" altLang="en-US" sz="2000" dirty="0">
                <a:solidFill>
                  <a:srgbClr val="000000"/>
                </a:solidFill>
              </a:rPr>
              <a:t>There is no income tax consequence as a result of a transaction with oneself</a:t>
            </a:r>
          </a:p>
          <a:p>
            <a:pPr marL="749300" lvl="1" indent="-292100">
              <a:spcAft>
                <a:spcPts val="600"/>
              </a:spcAft>
              <a:buFont typeface="Wingdings" panose="05000000000000000000" pitchFamily="2" charset="2"/>
              <a:buChar char="§"/>
            </a:pPr>
            <a:endParaRPr lang="en-US" altLang="en-US" sz="1000" dirty="0">
              <a:solidFill>
                <a:srgbClr val="000000"/>
              </a:solidFill>
            </a:endParaRPr>
          </a:p>
          <a:p>
            <a:pPr marL="749300" lvl="1" indent="-292100">
              <a:spcAft>
                <a:spcPts val="600"/>
              </a:spcAft>
              <a:buFont typeface="Wingdings" panose="05000000000000000000" pitchFamily="2" charset="2"/>
              <a:buChar char="§"/>
            </a:pPr>
            <a:r>
              <a:rPr lang="en-US" altLang="en-US" sz="2000" dirty="0">
                <a:solidFill>
                  <a:srgbClr val="000000"/>
                </a:solidFill>
              </a:rPr>
              <a:t>So interest on the Note is not included in gross income since the Grantor and the IDGT are deemed to be the same taxpayer – you are merely taking funds from one pocket and putting it into another pocket </a:t>
            </a:r>
            <a:endParaRPr lang="en-US" altLang="en-US" sz="2000" dirty="0"/>
          </a:p>
          <a:p>
            <a:endParaRPr lang="en-US" dirty="0"/>
          </a:p>
        </p:txBody>
      </p:sp>
    </p:spTree>
    <p:extLst>
      <p:ext uri="{BB962C8B-B14F-4D97-AF65-F5344CB8AC3E}">
        <p14:creationId xmlns:p14="http://schemas.microsoft.com/office/powerpoint/2010/main" val="41877118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4000"/>
            <a:ext cx="5838600" cy="720000"/>
          </a:xfrm>
        </p:spPr>
        <p:txBody>
          <a:bodyPr/>
          <a:lstStyle/>
          <a:p>
            <a:r>
              <a:rPr lang="en-US" altLang="en-US" dirty="0">
                <a:solidFill>
                  <a:schemeClr val="tx1"/>
                </a:solidFill>
              </a:rPr>
              <a:t>Taxation of Gift</a:t>
            </a:r>
            <a:endParaRPr lang="en-US" dirty="0"/>
          </a:p>
        </p:txBody>
      </p:sp>
      <p:sp>
        <p:nvSpPr>
          <p:cNvPr id="3" name="Text Placeholder 2"/>
          <p:cNvSpPr>
            <a:spLocks noGrp="1"/>
          </p:cNvSpPr>
          <p:nvPr>
            <p:ph type="body" sz="quarter" idx="11"/>
          </p:nvPr>
        </p:nvSpPr>
        <p:spPr>
          <a:xfrm>
            <a:off x="152400" y="1332000"/>
            <a:ext cx="8723313" cy="4140000"/>
          </a:xfrm>
        </p:spPr>
        <p:txBody>
          <a:bodyPr/>
          <a:lstStyle/>
          <a:p>
            <a:pPr marL="292100" indent="-292100">
              <a:buFont typeface="Wingdings" panose="05000000000000000000" pitchFamily="2" charset="2"/>
              <a:buChar char="§"/>
            </a:pPr>
            <a:r>
              <a:rPr lang="en-US" altLang="en-US" sz="2200" dirty="0">
                <a:solidFill>
                  <a:srgbClr val="000000"/>
                </a:solidFill>
              </a:rPr>
              <a:t>Initial gift to IDGT is a taxable gift </a:t>
            </a:r>
            <a:r>
              <a:rPr lang="en-US" altLang="en-US" sz="2200" dirty="0" smtClean="0">
                <a:solidFill>
                  <a:srgbClr val="000000"/>
                </a:solidFill>
              </a:rPr>
              <a:t>– seed money (5%, 10%, or 20%)</a:t>
            </a:r>
            <a:endParaRPr lang="en-US" altLang="en-US" sz="2200" dirty="0">
              <a:solidFill>
                <a:srgbClr val="000000"/>
              </a:solidFill>
            </a:endParaRPr>
          </a:p>
          <a:p>
            <a:pPr marL="292100" indent="-292100">
              <a:buFont typeface="Wingdings" panose="05000000000000000000" pitchFamily="2" charset="2"/>
              <a:buChar char="§"/>
            </a:pPr>
            <a:r>
              <a:rPr lang="en-US" altLang="en-US" sz="2200" dirty="0">
                <a:solidFill>
                  <a:srgbClr val="000000"/>
                </a:solidFill>
              </a:rPr>
              <a:t>So, the Grantor’s gift tax exemption will be applied to eliminate or reduce the gift tax on the gift</a:t>
            </a:r>
          </a:p>
          <a:p>
            <a:pPr marL="749300" lvl="1" indent="-292100">
              <a:spcAft>
                <a:spcPts val="600"/>
              </a:spcAft>
              <a:buFont typeface="Wingdings" panose="05000000000000000000" pitchFamily="2" charset="2"/>
              <a:buChar char="§"/>
            </a:pPr>
            <a:r>
              <a:rPr lang="en-US" altLang="en-US" sz="2200" dirty="0">
                <a:solidFill>
                  <a:srgbClr val="000000"/>
                </a:solidFill>
              </a:rPr>
              <a:t>If the Grantor has used all his exemption, he will have to pay a tax </a:t>
            </a:r>
          </a:p>
          <a:p>
            <a:pPr marL="292100" indent="-292100">
              <a:buFont typeface="Wingdings" panose="05000000000000000000" pitchFamily="2" charset="2"/>
              <a:buChar char="§"/>
            </a:pPr>
            <a:r>
              <a:rPr lang="en-US" altLang="en-US" sz="2200" dirty="0">
                <a:solidFill>
                  <a:srgbClr val="000000"/>
                </a:solidFill>
              </a:rPr>
              <a:t>If assets transferred to the IDGT do not appreciate in value, gift will have been </a:t>
            </a:r>
            <a:r>
              <a:rPr lang="en-US" altLang="en-US" sz="2200" dirty="0" smtClean="0">
                <a:solidFill>
                  <a:srgbClr val="000000"/>
                </a:solidFill>
              </a:rPr>
              <a:t>wasted – chances are the purchase price was valued as a limited interest</a:t>
            </a:r>
            <a:endParaRPr lang="en-US" altLang="en-US" sz="2200" dirty="0"/>
          </a:p>
          <a:p>
            <a:endParaRPr lang="en-US" dirty="0"/>
          </a:p>
        </p:txBody>
      </p:sp>
    </p:spTree>
    <p:extLst>
      <p:ext uri="{BB962C8B-B14F-4D97-AF65-F5344CB8AC3E}">
        <p14:creationId xmlns:p14="http://schemas.microsoft.com/office/powerpoint/2010/main" val="3949113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4000"/>
            <a:ext cx="6067200" cy="720000"/>
          </a:xfrm>
        </p:spPr>
        <p:txBody>
          <a:bodyPr/>
          <a:lstStyle/>
          <a:p>
            <a:r>
              <a:rPr lang="en-US" altLang="en-US" dirty="0">
                <a:solidFill>
                  <a:schemeClr val="tx1"/>
                </a:solidFill>
              </a:rPr>
              <a:t>Is There a Gift on Sale Portion of the Transaction?</a:t>
            </a:r>
            <a:endParaRPr lang="en-US" dirty="0"/>
          </a:p>
        </p:txBody>
      </p:sp>
      <p:sp>
        <p:nvSpPr>
          <p:cNvPr id="3" name="Text Placeholder 2"/>
          <p:cNvSpPr>
            <a:spLocks noGrp="1"/>
          </p:cNvSpPr>
          <p:nvPr>
            <p:ph type="body" sz="quarter" idx="11"/>
          </p:nvPr>
        </p:nvSpPr>
        <p:spPr>
          <a:xfrm>
            <a:off x="152400" y="1332000"/>
            <a:ext cx="8723313" cy="4140000"/>
          </a:xfrm>
        </p:spPr>
        <p:txBody>
          <a:bodyPr/>
          <a:lstStyle/>
          <a:p>
            <a:pPr marL="292100" indent="-292100">
              <a:buFont typeface="Wingdings" panose="05000000000000000000" pitchFamily="2" charset="2"/>
              <a:buChar char="§"/>
            </a:pPr>
            <a:r>
              <a:rPr lang="en-US" altLang="en-US" dirty="0">
                <a:solidFill>
                  <a:srgbClr val="000000"/>
                </a:solidFill>
              </a:rPr>
              <a:t>Sale portion should not result in a taxable gift if value of the promissory note is equal to the fair market value of the property</a:t>
            </a:r>
          </a:p>
          <a:p>
            <a:pPr marL="292100" indent="-292100">
              <a:buFont typeface="Wingdings" panose="05000000000000000000" pitchFamily="2" charset="2"/>
              <a:buChar char="§"/>
            </a:pPr>
            <a:endParaRPr lang="en-US" altLang="en-US" sz="1050" dirty="0">
              <a:solidFill>
                <a:srgbClr val="000000"/>
              </a:solidFill>
            </a:endParaRPr>
          </a:p>
          <a:p>
            <a:pPr marL="292100" indent="-292100">
              <a:buFont typeface="Wingdings" panose="05000000000000000000" pitchFamily="2" charset="2"/>
              <a:buChar char="§"/>
            </a:pPr>
            <a:r>
              <a:rPr lang="en-US" altLang="en-US" dirty="0">
                <a:solidFill>
                  <a:srgbClr val="000000"/>
                </a:solidFill>
              </a:rPr>
              <a:t>Note must bear required IRS assumed interest </a:t>
            </a:r>
            <a:r>
              <a:rPr lang="en-US" altLang="en-US" dirty="0" smtClean="0">
                <a:solidFill>
                  <a:srgbClr val="000000"/>
                </a:solidFill>
              </a:rPr>
              <a:t>rate – for a self cancelling installment note, you need to have a premium on the principal amount or the interest charged.</a:t>
            </a:r>
            <a:endParaRPr lang="en-US" altLang="en-US" dirty="0"/>
          </a:p>
          <a:p>
            <a:endParaRPr lang="en-US" dirty="0"/>
          </a:p>
        </p:txBody>
      </p:sp>
    </p:spTree>
    <p:extLst>
      <p:ext uri="{BB962C8B-B14F-4D97-AF65-F5344CB8AC3E}">
        <p14:creationId xmlns:p14="http://schemas.microsoft.com/office/powerpoint/2010/main" val="3857524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4000"/>
            <a:ext cx="6096000" cy="720000"/>
          </a:xfrm>
        </p:spPr>
        <p:txBody>
          <a:bodyPr/>
          <a:lstStyle/>
          <a:p>
            <a:r>
              <a:rPr lang="en-US" altLang="en-US" sz="2400" dirty="0">
                <a:solidFill>
                  <a:schemeClr val="tx1"/>
                </a:solidFill>
              </a:rPr>
              <a:t>Comparison of GRAT and Installment Sale to IDGT</a:t>
            </a:r>
            <a:endParaRPr lang="en-US" sz="2400" dirty="0"/>
          </a:p>
        </p:txBody>
      </p:sp>
      <p:sp>
        <p:nvSpPr>
          <p:cNvPr id="3" name="Text Placeholder 2"/>
          <p:cNvSpPr>
            <a:spLocks noGrp="1"/>
          </p:cNvSpPr>
          <p:nvPr>
            <p:ph type="body" sz="quarter" idx="11"/>
          </p:nvPr>
        </p:nvSpPr>
        <p:spPr>
          <a:xfrm>
            <a:off x="304801" y="1332000"/>
            <a:ext cx="8305800" cy="4140000"/>
          </a:xfrm>
        </p:spPr>
        <p:txBody>
          <a:bodyPr/>
          <a:lstStyle/>
          <a:p>
            <a:pPr marL="292100" indent="-292100">
              <a:buFont typeface="Wingdings" panose="05000000000000000000" pitchFamily="2" charset="2"/>
              <a:buChar char="§"/>
              <a:defRPr/>
            </a:pPr>
            <a:r>
              <a:rPr lang="en-US" altLang="en-US" dirty="0">
                <a:solidFill>
                  <a:srgbClr val="000000"/>
                </a:solidFill>
              </a:rPr>
              <a:t>Sale to IDGT has to beat Section 1274 rate; GRAT has to beat 7520 rate </a:t>
            </a:r>
          </a:p>
          <a:p>
            <a:pPr marL="292100" indent="-292100">
              <a:buFont typeface="Wingdings" panose="05000000000000000000" pitchFamily="2" charset="2"/>
              <a:buChar char="§"/>
              <a:defRPr/>
            </a:pPr>
            <a:r>
              <a:rPr lang="en-US" altLang="en-US" dirty="0">
                <a:solidFill>
                  <a:srgbClr val="000000"/>
                </a:solidFill>
              </a:rPr>
              <a:t>Code Section 1274 rate is generally lower than 7520 rate</a:t>
            </a:r>
          </a:p>
          <a:p>
            <a:pPr marL="292100" indent="-292100">
              <a:buFont typeface="Wingdings" panose="05000000000000000000" pitchFamily="2" charset="2"/>
              <a:buChar char="§"/>
              <a:defRPr/>
            </a:pPr>
            <a:r>
              <a:rPr lang="en-US" altLang="en-US" dirty="0">
                <a:solidFill>
                  <a:srgbClr val="000000"/>
                </a:solidFill>
              </a:rPr>
              <a:t>So since sale to IDGT generally has a lower rate of return to beat, general consensus is that sale to IDGTs produce greater economic benefit than GRATs </a:t>
            </a:r>
            <a:r>
              <a:rPr lang="en-US" altLang="en-US" dirty="0" smtClean="0">
                <a:solidFill>
                  <a:srgbClr val="000000"/>
                </a:solidFill>
              </a:rPr>
              <a:t>– We saw this before</a:t>
            </a:r>
            <a:endParaRPr lang="en-US" altLang="en-US" dirty="0">
              <a:solidFill>
                <a:srgbClr val="000000"/>
              </a:solidFill>
            </a:endParaRPr>
          </a:p>
          <a:p>
            <a:pPr marL="292100" indent="-292100">
              <a:buFont typeface="Wingdings" panose="05000000000000000000" pitchFamily="2" charset="2"/>
              <a:buChar char="§"/>
              <a:defRPr/>
            </a:pPr>
            <a:r>
              <a:rPr lang="en-US" altLang="en-US" dirty="0">
                <a:solidFill>
                  <a:srgbClr val="000000"/>
                </a:solidFill>
              </a:rPr>
              <a:t>But difference in two rates is generally not significant</a:t>
            </a:r>
          </a:p>
          <a:p>
            <a:endParaRPr lang="en-US" dirty="0"/>
          </a:p>
        </p:txBody>
      </p:sp>
    </p:spTree>
    <p:extLst>
      <p:ext uri="{BB962C8B-B14F-4D97-AF65-F5344CB8AC3E}">
        <p14:creationId xmlns:p14="http://schemas.microsoft.com/office/powerpoint/2010/main" val="10231006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34000"/>
            <a:ext cx="6143400" cy="720000"/>
          </a:xfrm>
        </p:spPr>
        <p:txBody>
          <a:bodyPr/>
          <a:lstStyle/>
          <a:p>
            <a:r>
              <a:rPr lang="en-US" altLang="en-US" sz="2400" dirty="0">
                <a:solidFill>
                  <a:schemeClr val="tx1"/>
                </a:solidFill>
              </a:rPr>
              <a:t>Why Could Sale to IDGT Outperform GRAT?</a:t>
            </a:r>
            <a:endParaRPr lang="en-US" sz="2400" dirty="0"/>
          </a:p>
        </p:txBody>
      </p:sp>
      <p:sp>
        <p:nvSpPr>
          <p:cNvPr id="3" name="Text Placeholder 2"/>
          <p:cNvSpPr>
            <a:spLocks noGrp="1"/>
          </p:cNvSpPr>
          <p:nvPr>
            <p:ph type="body" sz="quarter" idx="11"/>
          </p:nvPr>
        </p:nvSpPr>
        <p:spPr>
          <a:xfrm>
            <a:off x="228600" y="1332000"/>
            <a:ext cx="8647113" cy="4140000"/>
          </a:xfrm>
        </p:spPr>
        <p:txBody>
          <a:bodyPr/>
          <a:lstStyle/>
          <a:p>
            <a:pPr marL="292100" indent="-292100">
              <a:buFont typeface="Wingdings" panose="05000000000000000000" pitchFamily="2" charset="2"/>
              <a:buChar char="§"/>
              <a:defRPr/>
            </a:pPr>
            <a:r>
              <a:rPr lang="en-US" altLang="en-US" dirty="0">
                <a:solidFill>
                  <a:srgbClr val="000000"/>
                </a:solidFill>
              </a:rPr>
              <a:t>IDGT has ability to outperform GRAT since payments back to the Grantor are deferred farther into the future </a:t>
            </a:r>
          </a:p>
          <a:p>
            <a:pPr marL="292100" indent="-292100">
              <a:buFont typeface="Wingdings" panose="05000000000000000000" pitchFamily="2" charset="2"/>
              <a:buChar char="§"/>
              <a:defRPr/>
            </a:pPr>
            <a:endParaRPr lang="en-US" altLang="en-US" sz="1050" dirty="0">
              <a:solidFill>
                <a:srgbClr val="000000"/>
              </a:solidFill>
            </a:endParaRPr>
          </a:p>
          <a:p>
            <a:pPr marL="292100" indent="-292100">
              <a:buFont typeface="Wingdings" panose="05000000000000000000" pitchFamily="2" charset="2"/>
              <a:buChar char="§"/>
              <a:defRPr/>
            </a:pPr>
            <a:r>
              <a:rPr lang="en-US" altLang="en-US" dirty="0">
                <a:solidFill>
                  <a:srgbClr val="000000"/>
                </a:solidFill>
              </a:rPr>
              <a:t>IDGT can make interest only payments back to the </a:t>
            </a:r>
            <a:r>
              <a:rPr lang="en-US" altLang="en-US" dirty="0" smtClean="0">
                <a:solidFill>
                  <a:srgbClr val="000000"/>
                </a:solidFill>
              </a:rPr>
              <a:t>Grantor – as well as balloon payment later on</a:t>
            </a:r>
            <a:endParaRPr lang="en-US" altLang="en-US" dirty="0">
              <a:solidFill>
                <a:srgbClr val="000000"/>
              </a:solidFill>
            </a:endParaRPr>
          </a:p>
          <a:p>
            <a:pPr>
              <a:defRPr/>
            </a:pPr>
            <a:endParaRPr lang="en-US" altLang="en-US" sz="1050" dirty="0">
              <a:solidFill>
                <a:srgbClr val="000000"/>
              </a:solidFill>
            </a:endParaRPr>
          </a:p>
          <a:p>
            <a:pPr marL="292100" indent="-292100">
              <a:buFont typeface="Wingdings" panose="05000000000000000000" pitchFamily="2" charset="2"/>
              <a:buChar char="§"/>
              <a:defRPr/>
            </a:pPr>
            <a:r>
              <a:rPr lang="en-US" altLang="en-US" dirty="0">
                <a:solidFill>
                  <a:srgbClr val="000000"/>
                </a:solidFill>
              </a:rPr>
              <a:t>GRAT fund available to earn income and appreciate in value is depleted more quickly due to required annuity payment</a:t>
            </a:r>
          </a:p>
          <a:p>
            <a:endParaRPr lang="en-US" dirty="0"/>
          </a:p>
        </p:txBody>
      </p:sp>
    </p:spTree>
    <p:extLst>
      <p:ext uri="{BB962C8B-B14F-4D97-AF65-F5344CB8AC3E}">
        <p14:creationId xmlns:p14="http://schemas.microsoft.com/office/powerpoint/2010/main" val="2693864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 TRUST RULE</a:t>
            </a:r>
            <a:endParaRPr lang="en-US" dirty="0"/>
          </a:p>
        </p:txBody>
      </p:sp>
      <p:sp>
        <p:nvSpPr>
          <p:cNvPr id="3" name="Text Placeholder 2"/>
          <p:cNvSpPr>
            <a:spLocks noGrp="1"/>
          </p:cNvSpPr>
          <p:nvPr>
            <p:ph type="body" sz="quarter" idx="11"/>
          </p:nvPr>
        </p:nvSpPr>
        <p:spPr/>
        <p:txBody>
          <a:bodyPr/>
          <a:lstStyle/>
          <a:p>
            <a:r>
              <a:rPr lang="en-US" dirty="0" smtClean="0"/>
              <a:t>2 OR MORE TRUSTS TREATED AS ONE TRUST IF:</a:t>
            </a:r>
          </a:p>
          <a:p>
            <a:pPr marL="457200" indent="-457200">
              <a:buFont typeface="+mj-lt"/>
              <a:buAutoNum type="arabicPeriod"/>
            </a:pPr>
            <a:r>
              <a:rPr lang="en-US" dirty="0" smtClean="0"/>
              <a:t>Trusts have substantially same grantor</a:t>
            </a:r>
          </a:p>
          <a:p>
            <a:pPr marL="457200" indent="-457200">
              <a:buFont typeface="+mj-lt"/>
              <a:buAutoNum type="arabicPeriod"/>
            </a:pPr>
            <a:r>
              <a:rPr lang="en-US" dirty="0" smtClean="0"/>
              <a:t>Same beneficiaries</a:t>
            </a:r>
          </a:p>
          <a:p>
            <a:pPr marL="457200" indent="-457200">
              <a:buFont typeface="+mj-lt"/>
              <a:buAutoNum type="arabicPeriod"/>
            </a:pPr>
            <a:r>
              <a:rPr lang="en-US" dirty="0" smtClean="0"/>
              <a:t>Principle purpose is the avoidance of taxes imposed</a:t>
            </a:r>
          </a:p>
          <a:p>
            <a:pPr marL="457200" indent="-457200">
              <a:buFont typeface="+mj-lt"/>
              <a:buAutoNum type="arabicPeriod"/>
            </a:pPr>
            <a:endParaRPr lang="en-US" dirty="0"/>
          </a:p>
          <a:p>
            <a:r>
              <a:rPr lang="en-US" dirty="0" smtClean="0"/>
              <a:t>Substance over form can avoid if one is GST exempt and other different family members as beneficiaries Non-reciprocal</a:t>
            </a:r>
          </a:p>
        </p:txBody>
      </p:sp>
    </p:spTree>
    <p:extLst>
      <p:ext uri="{BB962C8B-B14F-4D97-AF65-F5344CB8AC3E}">
        <p14:creationId xmlns:p14="http://schemas.microsoft.com/office/powerpoint/2010/main" val="32201895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1"/>
          </p:nvPr>
        </p:nvSpPr>
        <p:spPr/>
        <p:txBody>
          <a:bodyPr/>
          <a:lstStyle/>
          <a:p>
            <a:pPr algn="ctr"/>
            <a:endParaRPr lang="en-US" sz="3600" dirty="0" smtClean="0"/>
          </a:p>
          <a:p>
            <a:pPr algn="ctr"/>
            <a:endParaRPr lang="en-US" sz="3600" dirty="0"/>
          </a:p>
          <a:p>
            <a:pPr algn="ctr"/>
            <a:endParaRPr lang="en-US" sz="3600" dirty="0" smtClean="0"/>
          </a:p>
          <a:p>
            <a:pPr algn="ctr"/>
            <a:r>
              <a:rPr lang="en-US" sz="3600" dirty="0" smtClean="0"/>
              <a:t>ESTATE FREEZE</a:t>
            </a:r>
            <a:endParaRPr lang="en-US" sz="3600" dirty="0"/>
          </a:p>
        </p:txBody>
      </p:sp>
    </p:spTree>
    <p:extLst>
      <p:ext uri="{BB962C8B-B14F-4D97-AF65-F5344CB8AC3E}">
        <p14:creationId xmlns:p14="http://schemas.microsoft.com/office/powerpoint/2010/main" val="16831196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34000"/>
            <a:ext cx="6143400" cy="720000"/>
          </a:xfrm>
        </p:spPr>
        <p:txBody>
          <a:bodyPr/>
          <a:lstStyle/>
          <a:p>
            <a:r>
              <a:rPr lang="en-US" altLang="en-US" dirty="0" smtClean="0"/>
              <a:t>History - *Goes back many, many, many years</a:t>
            </a:r>
            <a:endParaRPr lang="en-US" dirty="0"/>
          </a:p>
        </p:txBody>
      </p:sp>
      <p:sp>
        <p:nvSpPr>
          <p:cNvPr id="3" name="Text Placeholder 2"/>
          <p:cNvSpPr>
            <a:spLocks noGrp="1"/>
          </p:cNvSpPr>
          <p:nvPr>
            <p:ph type="body" sz="quarter" idx="11"/>
          </p:nvPr>
        </p:nvSpPr>
        <p:spPr>
          <a:xfrm>
            <a:off x="228600" y="1143000"/>
            <a:ext cx="8647113" cy="4329000"/>
          </a:xfrm>
        </p:spPr>
        <p:txBody>
          <a:bodyPr/>
          <a:lstStyle/>
          <a:p>
            <a:pPr algn="ctr">
              <a:spcBef>
                <a:spcPts val="0"/>
              </a:spcBef>
              <a:defRPr/>
            </a:pPr>
            <a:r>
              <a:rPr lang="en-US" sz="3200" dirty="0"/>
              <a:t>Pre – 1990</a:t>
            </a:r>
          </a:p>
          <a:p>
            <a:pPr algn="ctr">
              <a:spcBef>
                <a:spcPts val="0"/>
              </a:spcBef>
              <a:defRPr/>
            </a:pPr>
            <a:endParaRPr lang="en-US" sz="1050" dirty="0"/>
          </a:p>
          <a:p>
            <a:pPr>
              <a:spcBef>
                <a:spcPts val="0"/>
              </a:spcBef>
              <a:defRPr/>
            </a:pPr>
            <a:r>
              <a:rPr lang="en-US" dirty="0"/>
              <a:t>		1986         	Code Section 2036(c)</a:t>
            </a:r>
          </a:p>
          <a:p>
            <a:pPr>
              <a:spcBef>
                <a:spcPts val="0"/>
              </a:spcBef>
              <a:defRPr/>
            </a:pPr>
            <a:r>
              <a:rPr lang="en-US" dirty="0"/>
              <a:t> 		1990           </a:t>
            </a:r>
            <a:r>
              <a:rPr lang="en-US" dirty="0" smtClean="0"/>
              <a:t> </a:t>
            </a:r>
            <a:r>
              <a:rPr lang="en-US" dirty="0"/>
              <a:t>Code Section 2701 (Chapter 14)</a:t>
            </a:r>
          </a:p>
          <a:p>
            <a:pPr algn="ctr">
              <a:spcBef>
                <a:spcPts val="0"/>
              </a:spcBef>
              <a:defRPr/>
            </a:pPr>
            <a:endParaRPr lang="en-US" sz="1000" dirty="0"/>
          </a:p>
          <a:p>
            <a:pPr>
              <a:spcBef>
                <a:spcPts val="0"/>
              </a:spcBef>
              <a:defRPr/>
            </a:pPr>
            <a:r>
              <a:rPr lang="en-US" dirty="0"/>
              <a:t>Parent recapitalized company into preferred and common shares.  Preferred shares had income and liquidation preferences; common was subordinate to preferred, BUT HAD all the upside</a:t>
            </a:r>
          </a:p>
          <a:p>
            <a:pPr>
              <a:spcBef>
                <a:spcPts val="0"/>
              </a:spcBef>
              <a:defRPr/>
            </a:pPr>
            <a:endParaRPr lang="en-US" dirty="0"/>
          </a:p>
          <a:p>
            <a:pPr>
              <a:spcBef>
                <a:spcPts val="0"/>
              </a:spcBef>
              <a:defRPr/>
            </a:pPr>
            <a:r>
              <a:rPr lang="en-US" u="sng" dirty="0"/>
              <a:t>Example:</a:t>
            </a:r>
            <a:r>
              <a:rPr lang="en-US" dirty="0"/>
              <a:t>   Company value		</a:t>
            </a:r>
            <a:r>
              <a:rPr lang="en-US" dirty="0" smtClean="0"/>
              <a:t>               $</a:t>
            </a:r>
            <a:r>
              <a:rPr lang="en-US" dirty="0"/>
              <a:t>5,000,000</a:t>
            </a:r>
          </a:p>
          <a:p>
            <a:pPr>
              <a:spcBef>
                <a:spcPts val="0"/>
              </a:spcBef>
              <a:defRPr/>
            </a:pPr>
            <a:r>
              <a:rPr lang="en-US" dirty="0"/>
              <a:t>                  </a:t>
            </a:r>
            <a:r>
              <a:rPr lang="en-US" dirty="0" smtClean="0"/>
              <a:t>  Value </a:t>
            </a:r>
            <a:r>
              <a:rPr lang="en-US" dirty="0"/>
              <a:t>of preferred shares         </a:t>
            </a:r>
            <a:r>
              <a:rPr lang="en-US" u="sng" dirty="0"/>
              <a:t>4,900,000</a:t>
            </a:r>
            <a:endParaRPr lang="en-US" dirty="0"/>
          </a:p>
          <a:p>
            <a:pPr>
              <a:spcBef>
                <a:spcPts val="0"/>
              </a:spcBef>
              <a:defRPr/>
            </a:pPr>
            <a:r>
              <a:rPr lang="en-US" dirty="0"/>
              <a:t>	     </a:t>
            </a:r>
            <a:r>
              <a:rPr lang="en-US" dirty="0" smtClean="0"/>
              <a:t>          Value </a:t>
            </a:r>
            <a:r>
              <a:rPr lang="en-US" dirty="0"/>
              <a:t>of common shares          </a:t>
            </a:r>
            <a:r>
              <a:rPr lang="en-US" u="dbl" dirty="0"/>
              <a:t>   100,000</a:t>
            </a:r>
          </a:p>
          <a:p>
            <a:endParaRPr lang="en-US" dirty="0"/>
          </a:p>
        </p:txBody>
      </p:sp>
    </p:spTree>
    <p:extLst>
      <p:ext uri="{BB962C8B-B14F-4D97-AF65-F5344CB8AC3E}">
        <p14:creationId xmlns:p14="http://schemas.microsoft.com/office/powerpoint/2010/main" val="40532164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4000"/>
            <a:ext cx="5914800" cy="720000"/>
          </a:xfrm>
        </p:spPr>
        <p:txBody>
          <a:bodyPr/>
          <a:lstStyle/>
          <a:p>
            <a:r>
              <a:rPr lang="en-US" altLang="en-US" dirty="0">
                <a:cs typeface="Arial" panose="020B0604020202020204" pitchFamily="34" charset="0"/>
              </a:rPr>
              <a:t>Section 2701 Definitions</a:t>
            </a:r>
            <a:endParaRPr lang="en-US" dirty="0"/>
          </a:p>
        </p:txBody>
      </p:sp>
      <p:sp>
        <p:nvSpPr>
          <p:cNvPr id="3" name="Text Placeholder 2"/>
          <p:cNvSpPr>
            <a:spLocks noGrp="1"/>
          </p:cNvSpPr>
          <p:nvPr>
            <p:ph type="body" sz="quarter" idx="11"/>
          </p:nvPr>
        </p:nvSpPr>
        <p:spPr>
          <a:xfrm>
            <a:off x="228600" y="1219200"/>
            <a:ext cx="8647113" cy="4252800"/>
          </a:xfrm>
        </p:spPr>
        <p:txBody>
          <a:bodyPr/>
          <a:lstStyle/>
          <a:p>
            <a:pPr marL="342900" lvl="1" indent="-342900">
              <a:spcBef>
                <a:spcPct val="0"/>
              </a:spcBef>
              <a:spcAft>
                <a:spcPts val="600"/>
              </a:spcAft>
              <a:buFont typeface="Wingdings" panose="05000000000000000000" pitchFamily="2" charset="2"/>
              <a:buChar char="§"/>
            </a:pPr>
            <a:r>
              <a:rPr lang="en-US" altLang="en-US" sz="1600" dirty="0">
                <a:cs typeface="Arial" panose="020B0604020202020204" pitchFamily="34" charset="0"/>
              </a:rPr>
              <a:t>Applicable Family Members – Transferor’s spouse, ancestors or </a:t>
            </a:r>
            <a:r>
              <a:rPr lang="en-US" altLang="en-US" sz="1600" dirty="0" err="1" smtClean="0">
                <a:cs typeface="Arial" panose="020B0604020202020204" pitchFamily="34" charset="0"/>
              </a:rPr>
              <a:t>decendents</a:t>
            </a:r>
            <a:endParaRPr lang="en-US" altLang="en-US" sz="1600" dirty="0">
              <a:cs typeface="Arial" panose="020B0604020202020204" pitchFamily="34" charset="0"/>
            </a:endParaRPr>
          </a:p>
          <a:p>
            <a:pPr marL="342900" lvl="1" indent="-342900">
              <a:spcBef>
                <a:spcPct val="0"/>
              </a:spcBef>
              <a:spcAft>
                <a:spcPts val="600"/>
              </a:spcAft>
              <a:buFont typeface="Wingdings" panose="05000000000000000000" pitchFamily="2" charset="2"/>
              <a:buChar char="§"/>
            </a:pPr>
            <a:endParaRPr lang="en-US" altLang="en-US" sz="800" dirty="0">
              <a:cs typeface="Arial" panose="020B0604020202020204" pitchFamily="34" charset="0"/>
            </a:endParaRPr>
          </a:p>
          <a:p>
            <a:pPr marL="342900" lvl="1" indent="-342900">
              <a:spcBef>
                <a:spcPct val="0"/>
              </a:spcBef>
              <a:spcAft>
                <a:spcPts val="600"/>
              </a:spcAft>
              <a:buFont typeface="Wingdings" panose="05000000000000000000" pitchFamily="2" charset="2"/>
              <a:buChar char="§"/>
            </a:pPr>
            <a:r>
              <a:rPr lang="en-US" altLang="en-US" sz="1600" dirty="0">
                <a:cs typeface="Arial" panose="020B0604020202020204" pitchFamily="34" charset="0"/>
              </a:rPr>
              <a:t>Transferor’s Family – Transferor’s descendants through attribution</a:t>
            </a:r>
          </a:p>
          <a:p>
            <a:pPr marL="342900" lvl="1" indent="-342900">
              <a:spcBef>
                <a:spcPct val="0"/>
              </a:spcBef>
              <a:spcAft>
                <a:spcPts val="600"/>
              </a:spcAft>
              <a:buFont typeface="Wingdings" panose="05000000000000000000" pitchFamily="2" charset="2"/>
              <a:buChar char="§"/>
            </a:pPr>
            <a:endParaRPr lang="en-US" altLang="en-US" sz="800" dirty="0">
              <a:cs typeface="Arial" panose="020B0604020202020204" pitchFamily="34" charset="0"/>
            </a:endParaRPr>
          </a:p>
          <a:p>
            <a:pPr marL="342900" lvl="1" indent="-342900">
              <a:spcBef>
                <a:spcPct val="0"/>
              </a:spcBef>
              <a:spcAft>
                <a:spcPts val="600"/>
              </a:spcAft>
              <a:buFont typeface="Wingdings" panose="05000000000000000000" pitchFamily="2" charset="2"/>
              <a:buChar char="§"/>
            </a:pPr>
            <a:r>
              <a:rPr lang="en-US" altLang="en-US" sz="1600" dirty="0">
                <a:cs typeface="Arial" panose="020B0604020202020204" pitchFamily="34" charset="0"/>
              </a:rPr>
              <a:t>Transfer – Traditional, capital contributions to an existing entity, recapitalization, capital structure change</a:t>
            </a:r>
          </a:p>
          <a:p>
            <a:pPr marL="342900" lvl="1" indent="-342900">
              <a:spcBef>
                <a:spcPct val="0"/>
              </a:spcBef>
              <a:spcAft>
                <a:spcPts val="600"/>
              </a:spcAft>
              <a:buFont typeface="Wingdings" panose="05000000000000000000" pitchFamily="2" charset="2"/>
              <a:buChar char="§"/>
            </a:pPr>
            <a:endParaRPr lang="en-US" altLang="en-US" sz="800" dirty="0">
              <a:cs typeface="Arial" panose="020B0604020202020204" pitchFamily="34" charset="0"/>
            </a:endParaRPr>
          </a:p>
          <a:p>
            <a:pPr marL="342900" lvl="1" indent="-342900">
              <a:spcBef>
                <a:spcPct val="0"/>
              </a:spcBef>
              <a:spcAft>
                <a:spcPts val="600"/>
              </a:spcAft>
              <a:buFont typeface="Wingdings" panose="05000000000000000000" pitchFamily="2" charset="2"/>
              <a:buChar char="§"/>
            </a:pPr>
            <a:r>
              <a:rPr lang="en-US" altLang="en-US" sz="1600" dirty="0">
                <a:cs typeface="Arial" panose="020B0604020202020204" pitchFamily="34" charset="0"/>
              </a:rPr>
              <a:t>Zero Valuation Rule – If transferor transfers an interest in an entity and retains other equity interests in a family controlled entity</a:t>
            </a:r>
          </a:p>
          <a:p>
            <a:pPr marL="342900" lvl="1" indent="-342900">
              <a:spcBef>
                <a:spcPct val="0"/>
              </a:spcBef>
              <a:spcAft>
                <a:spcPts val="600"/>
              </a:spcAft>
              <a:buFont typeface="Wingdings" panose="05000000000000000000" pitchFamily="2" charset="2"/>
              <a:buChar char="§"/>
            </a:pPr>
            <a:endParaRPr lang="en-US" altLang="en-US" sz="800" dirty="0">
              <a:cs typeface="Arial" panose="020B0604020202020204" pitchFamily="34" charset="0"/>
            </a:endParaRPr>
          </a:p>
          <a:p>
            <a:pPr marL="342900" lvl="1" indent="-342900">
              <a:spcBef>
                <a:spcPct val="0"/>
              </a:spcBef>
              <a:spcAft>
                <a:spcPts val="600"/>
              </a:spcAft>
              <a:buFont typeface="Wingdings" panose="05000000000000000000" pitchFamily="2" charset="2"/>
              <a:buChar char="§"/>
            </a:pPr>
            <a:r>
              <a:rPr lang="en-US" altLang="en-US" sz="1600" dirty="0">
                <a:cs typeface="Arial" panose="020B0604020202020204" pitchFamily="34" charset="0"/>
              </a:rPr>
              <a:t>Family Control – 50% of capital or profits or any equity interest, voting power or total FMV of entity</a:t>
            </a:r>
          </a:p>
          <a:p>
            <a:pPr marL="342900" lvl="1" indent="-342900">
              <a:spcBef>
                <a:spcPct val="0"/>
              </a:spcBef>
              <a:spcAft>
                <a:spcPts val="600"/>
              </a:spcAft>
              <a:buFont typeface="Wingdings" panose="05000000000000000000" pitchFamily="2" charset="2"/>
              <a:buChar char="§"/>
            </a:pPr>
            <a:endParaRPr lang="en-US" altLang="en-US" sz="800" dirty="0">
              <a:cs typeface="Arial" panose="020B0604020202020204" pitchFamily="34" charset="0"/>
            </a:endParaRPr>
          </a:p>
          <a:p>
            <a:pPr marL="342900" lvl="1" indent="-342900">
              <a:spcBef>
                <a:spcPct val="0"/>
              </a:spcBef>
              <a:spcAft>
                <a:spcPts val="600"/>
              </a:spcAft>
              <a:buFont typeface="Wingdings" panose="05000000000000000000" pitchFamily="2" charset="2"/>
              <a:buChar char="§"/>
            </a:pPr>
            <a:r>
              <a:rPr lang="en-US" altLang="en-US" sz="1600" dirty="0">
                <a:cs typeface="Arial" panose="020B0604020202020204" pitchFamily="34" charset="0"/>
              </a:rPr>
              <a:t>Qualified Payment Right (QPR)</a:t>
            </a:r>
          </a:p>
          <a:p>
            <a:pPr marL="1200150" lvl="3" indent="-342900">
              <a:spcAft>
                <a:spcPts val="600"/>
              </a:spcAft>
              <a:buFont typeface="Wingdings" panose="05000000000000000000" pitchFamily="2" charset="2"/>
              <a:buChar char="Ø"/>
            </a:pPr>
            <a:r>
              <a:rPr lang="en-US" altLang="en-US" sz="1600" dirty="0">
                <a:cs typeface="Arial" panose="020B0604020202020204" pitchFamily="34" charset="0"/>
              </a:rPr>
              <a:t>Is a fixed rate bearing a fixed relationship to a specified market interest rate</a:t>
            </a:r>
          </a:p>
          <a:p>
            <a:pPr marL="1200150" lvl="3" indent="-342900">
              <a:spcAft>
                <a:spcPts val="600"/>
              </a:spcAft>
              <a:buFont typeface="Wingdings" panose="05000000000000000000" pitchFamily="2" charset="2"/>
              <a:buChar char="Ø"/>
            </a:pPr>
            <a:r>
              <a:rPr lang="en-US" altLang="en-US" sz="1600" dirty="0">
                <a:cs typeface="Arial" panose="020B0604020202020204" pitchFamily="34" charset="0"/>
              </a:rPr>
              <a:t>Payable at least annually</a:t>
            </a:r>
          </a:p>
          <a:p>
            <a:pPr marL="1200150" lvl="3" indent="-342900">
              <a:spcAft>
                <a:spcPts val="600"/>
              </a:spcAft>
              <a:buFont typeface="Wingdings" panose="05000000000000000000" pitchFamily="2" charset="2"/>
              <a:buChar char="Ø"/>
            </a:pPr>
            <a:r>
              <a:rPr lang="en-US" altLang="en-US" sz="1600" dirty="0">
                <a:cs typeface="Arial" panose="020B0604020202020204" pitchFamily="34" charset="0"/>
              </a:rPr>
              <a:t>Is cumulative – no more than 4 years</a:t>
            </a:r>
          </a:p>
          <a:p>
            <a:pPr marL="1200150" lvl="3" indent="-342900">
              <a:spcAft>
                <a:spcPts val="600"/>
              </a:spcAft>
              <a:buFont typeface="Wingdings" panose="05000000000000000000" pitchFamily="2" charset="2"/>
              <a:buChar char="Ø"/>
            </a:pPr>
            <a:r>
              <a:rPr lang="en-US" altLang="en-US" sz="1600" dirty="0">
                <a:cs typeface="Arial" panose="020B0604020202020204" pitchFamily="34" charset="0"/>
              </a:rPr>
              <a:t>A preferred interest that is QPR will not subject valuation to Zero Valuation Rule</a:t>
            </a:r>
          </a:p>
          <a:p>
            <a:endParaRPr lang="en-US" dirty="0"/>
          </a:p>
        </p:txBody>
      </p:sp>
    </p:spTree>
    <p:extLst>
      <p:ext uri="{BB962C8B-B14F-4D97-AF65-F5344CB8AC3E}">
        <p14:creationId xmlns:p14="http://schemas.microsoft.com/office/powerpoint/2010/main" val="31201542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4000"/>
            <a:ext cx="5762400" cy="720000"/>
          </a:xfrm>
        </p:spPr>
        <p:txBody>
          <a:bodyPr/>
          <a:lstStyle/>
          <a:p>
            <a:r>
              <a:rPr lang="en-US" altLang="en-US" dirty="0">
                <a:cs typeface="Arial" panose="020B0604020202020204" pitchFamily="34" charset="0"/>
              </a:rPr>
              <a:t>Example</a:t>
            </a:r>
            <a:endParaRPr lang="en-US" dirty="0"/>
          </a:p>
        </p:txBody>
      </p:sp>
      <p:sp>
        <p:nvSpPr>
          <p:cNvPr id="3" name="Text Placeholder 2"/>
          <p:cNvSpPr>
            <a:spLocks noGrp="1"/>
          </p:cNvSpPr>
          <p:nvPr>
            <p:ph type="body" sz="quarter" idx="11"/>
          </p:nvPr>
        </p:nvSpPr>
        <p:spPr>
          <a:xfrm>
            <a:off x="304800" y="1332000"/>
            <a:ext cx="8570913" cy="4140000"/>
          </a:xfrm>
        </p:spPr>
        <p:txBody>
          <a:bodyPr/>
          <a:lstStyle/>
          <a:p>
            <a:pPr marL="857250" lvl="3" indent="0">
              <a:spcAft>
                <a:spcPts val="600"/>
              </a:spcAft>
              <a:buNone/>
              <a:defRPr/>
            </a:pPr>
            <a:r>
              <a:rPr lang="en-US" altLang="en-US" sz="2400" dirty="0">
                <a:cs typeface="Arial" panose="020B0604020202020204" pitchFamily="34" charset="0"/>
              </a:rPr>
              <a:t>Company Value		</a:t>
            </a:r>
            <a:r>
              <a:rPr lang="en-US" altLang="en-US" sz="2400" dirty="0" smtClean="0">
                <a:cs typeface="Arial" panose="020B0604020202020204" pitchFamily="34" charset="0"/>
              </a:rPr>
              <a:t>                      </a:t>
            </a:r>
            <a:r>
              <a:rPr lang="en-US" altLang="en-US" sz="2400" dirty="0">
                <a:cs typeface="Arial" panose="020B0604020202020204" pitchFamily="34" charset="0"/>
              </a:rPr>
              <a:t>	$5,000,000</a:t>
            </a:r>
          </a:p>
          <a:p>
            <a:pPr marL="857250" lvl="3" indent="0">
              <a:spcAft>
                <a:spcPts val="600"/>
              </a:spcAft>
              <a:buNone/>
              <a:defRPr/>
            </a:pPr>
            <a:r>
              <a:rPr lang="en-US" altLang="en-US" sz="2400" dirty="0" smtClean="0">
                <a:cs typeface="Arial" panose="020B0604020202020204" pitchFamily="34" charset="0"/>
              </a:rPr>
              <a:t>No </a:t>
            </a:r>
            <a:r>
              <a:rPr lang="en-US" altLang="en-US" sz="2400" dirty="0">
                <a:cs typeface="Arial" panose="020B0604020202020204" pitchFamily="34" charset="0"/>
              </a:rPr>
              <a:t>QPR right paid	</a:t>
            </a:r>
            <a:r>
              <a:rPr lang="en-US" altLang="en-US" sz="2400" dirty="0" smtClean="0">
                <a:cs typeface="Arial" panose="020B0604020202020204" pitchFamily="34" charset="0"/>
              </a:rPr>
              <a:t>                          </a:t>
            </a:r>
            <a:r>
              <a:rPr lang="en-US" altLang="en-US" sz="2400" dirty="0">
                <a:cs typeface="Arial" panose="020B0604020202020204" pitchFamily="34" charset="0"/>
              </a:rPr>
              <a:t>	</a:t>
            </a:r>
            <a:r>
              <a:rPr lang="en-US" altLang="en-US" sz="2400" u="sng" dirty="0">
                <a:cs typeface="Arial" panose="020B0604020202020204" pitchFamily="34" charset="0"/>
              </a:rPr>
              <a:t>	</a:t>
            </a:r>
            <a:r>
              <a:rPr lang="en-US" altLang="en-US" sz="2400" u="sng" dirty="0" smtClean="0">
                <a:cs typeface="Arial" panose="020B0604020202020204" pitchFamily="34" charset="0"/>
              </a:rPr>
              <a:t>          </a:t>
            </a:r>
            <a:r>
              <a:rPr lang="en-US" altLang="en-US" sz="2400" u="sng" dirty="0">
                <a:cs typeface="Arial" panose="020B0604020202020204" pitchFamily="34" charset="0"/>
              </a:rPr>
              <a:t>-0-</a:t>
            </a:r>
          </a:p>
          <a:p>
            <a:pPr marL="857250" lvl="3" indent="0">
              <a:spcAft>
                <a:spcPts val="600"/>
              </a:spcAft>
              <a:buNone/>
              <a:defRPr/>
            </a:pPr>
            <a:r>
              <a:rPr lang="en-US" altLang="en-US" sz="2400" dirty="0" smtClean="0">
                <a:cs typeface="Arial" panose="020B0604020202020204" pitchFamily="34" charset="0"/>
              </a:rPr>
              <a:t>Valuation </a:t>
            </a:r>
            <a:r>
              <a:rPr lang="en-US" altLang="en-US" sz="2400" dirty="0">
                <a:cs typeface="Arial" panose="020B0604020202020204" pitchFamily="34" charset="0"/>
              </a:rPr>
              <a:t>of common interest	</a:t>
            </a:r>
            <a:r>
              <a:rPr lang="en-US" altLang="en-US" sz="2400" dirty="0" smtClean="0">
                <a:cs typeface="Arial" panose="020B0604020202020204" pitchFamily="34" charset="0"/>
              </a:rPr>
              <a:t>      </a:t>
            </a:r>
            <a:r>
              <a:rPr lang="en-US" altLang="en-US" sz="2400" u="dbl" dirty="0" smtClean="0">
                <a:cs typeface="Arial" panose="020B0604020202020204" pitchFamily="34" charset="0"/>
              </a:rPr>
              <a:t>$</a:t>
            </a:r>
            <a:r>
              <a:rPr lang="en-US" altLang="en-US" sz="2400" u="dbl" dirty="0">
                <a:cs typeface="Arial" panose="020B0604020202020204" pitchFamily="34" charset="0"/>
              </a:rPr>
              <a:t>5,000,000 </a:t>
            </a:r>
            <a:endParaRPr lang="en-US" altLang="en-US" sz="2400" u="sng" dirty="0">
              <a:cs typeface="Arial" panose="020B0604020202020204" pitchFamily="34" charset="0"/>
            </a:endParaRPr>
          </a:p>
          <a:p>
            <a:pPr marL="857250" lvl="3" indent="0">
              <a:spcAft>
                <a:spcPts val="600"/>
              </a:spcAft>
              <a:buNone/>
              <a:defRPr/>
            </a:pPr>
            <a:r>
              <a:rPr lang="en-US" altLang="en-US" sz="2400" dirty="0">
                <a:solidFill>
                  <a:srgbClr val="FF0000"/>
                </a:solidFill>
                <a:cs typeface="Arial" panose="020B0604020202020204" pitchFamily="34" charset="0"/>
              </a:rPr>
              <a:t>					</a:t>
            </a:r>
            <a:endParaRPr lang="en-US" altLang="en-US" sz="2400" dirty="0">
              <a:cs typeface="Arial" panose="020B0604020202020204" pitchFamily="34" charset="0"/>
            </a:endParaRPr>
          </a:p>
          <a:p>
            <a:pPr marL="342900" lvl="1" indent="-342900">
              <a:spcBef>
                <a:spcPct val="0"/>
              </a:spcBef>
              <a:spcAft>
                <a:spcPts val="600"/>
              </a:spcAft>
              <a:buFont typeface="Wingdings" panose="05000000000000000000" pitchFamily="2" charset="2"/>
              <a:buChar char="§"/>
              <a:defRPr/>
            </a:pPr>
            <a:endParaRPr lang="en-US" altLang="en-US" dirty="0">
              <a:cs typeface="Arial" panose="020B0604020202020204" pitchFamily="34" charset="0"/>
            </a:endParaRPr>
          </a:p>
          <a:p>
            <a:pPr marL="1657350" lvl="4" indent="-342900">
              <a:spcAft>
                <a:spcPts val="600"/>
              </a:spcAft>
              <a:buFont typeface="Wingdings" panose="05000000000000000000" pitchFamily="2" charset="2"/>
              <a:buChar char="§"/>
              <a:defRPr/>
            </a:pPr>
            <a:endParaRPr lang="en-US" altLang="en-US" sz="2400" dirty="0">
              <a:cs typeface="Arial" panose="020B0604020202020204" pitchFamily="34" charset="0"/>
            </a:endParaRPr>
          </a:p>
          <a:p>
            <a:pPr marL="857250" lvl="3" indent="0">
              <a:spcAft>
                <a:spcPts val="600"/>
              </a:spcAft>
              <a:buNone/>
              <a:defRPr/>
            </a:pPr>
            <a:r>
              <a:rPr lang="en-US" altLang="en-US" sz="2400" dirty="0" smtClean="0">
                <a:cs typeface="Arial" panose="020B0604020202020204" pitchFamily="34" charset="0"/>
              </a:rPr>
              <a:t>Company </a:t>
            </a:r>
            <a:r>
              <a:rPr lang="en-US" altLang="en-US" sz="2400" dirty="0">
                <a:cs typeface="Arial" panose="020B0604020202020204" pitchFamily="34" charset="0"/>
              </a:rPr>
              <a:t>Value			</a:t>
            </a:r>
            <a:r>
              <a:rPr lang="en-US" altLang="en-US" sz="2400" dirty="0" smtClean="0">
                <a:cs typeface="Arial" panose="020B0604020202020204" pitchFamily="34" charset="0"/>
              </a:rPr>
              <a:t>                     $</a:t>
            </a:r>
            <a:r>
              <a:rPr lang="en-US" altLang="en-US" sz="2400" dirty="0">
                <a:cs typeface="Arial" panose="020B0604020202020204" pitchFamily="34" charset="0"/>
              </a:rPr>
              <a:t>5,000,000</a:t>
            </a:r>
          </a:p>
          <a:p>
            <a:pPr marL="857250" lvl="3" indent="0">
              <a:spcAft>
                <a:spcPts val="600"/>
              </a:spcAft>
              <a:buNone/>
              <a:defRPr/>
            </a:pPr>
            <a:r>
              <a:rPr lang="en-US" altLang="en-US" sz="2400" dirty="0" smtClean="0">
                <a:cs typeface="Arial" panose="020B0604020202020204" pitchFamily="34" charset="0"/>
              </a:rPr>
              <a:t>QPR </a:t>
            </a:r>
            <a:r>
              <a:rPr lang="en-US" altLang="en-US" sz="2400" dirty="0">
                <a:cs typeface="Arial" panose="020B0604020202020204" pitchFamily="34" charset="0"/>
              </a:rPr>
              <a:t>and liquidation	</a:t>
            </a:r>
            <a:r>
              <a:rPr lang="en-US" altLang="en-US" sz="2400" dirty="0" smtClean="0">
                <a:cs typeface="Arial" panose="020B0604020202020204" pitchFamily="34" charset="0"/>
              </a:rPr>
              <a:t>                     </a:t>
            </a:r>
            <a:r>
              <a:rPr lang="en-US" altLang="en-US" sz="2400" u="sng" dirty="0" smtClean="0">
                <a:cs typeface="Arial" panose="020B0604020202020204" pitchFamily="34" charset="0"/>
              </a:rPr>
              <a:t>  </a:t>
            </a:r>
            <a:r>
              <a:rPr lang="en-US" altLang="en-US" sz="2400" u="sng" dirty="0">
                <a:cs typeface="Arial" panose="020B0604020202020204" pitchFamily="34" charset="0"/>
              </a:rPr>
              <a:t>4,500,000</a:t>
            </a:r>
          </a:p>
          <a:p>
            <a:pPr marL="857250" lvl="3" indent="0">
              <a:spcAft>
                <a:spcPts val="600"/>
              </a:spcAft>
              <a:buNone/>
              <a:defRPr/>
            </a:pPr>
            <a:r>
              <a:rPr lang="en-US" altLang="en-US" sz="2400" dirty="0" smtClean="0">
                <a:cs typeface="Arial" panose="020B0604020202020204" pitchFamily="34" charset="0"/>
              </a:rPr>
              <a:t>Valuation </a:t>
            </a:r>
            <a:r>
              <a:rPr lang="en-US" altLang="en-US" sz="2400" dirty="0">
                <a:cs typeface="Arial" panose="020B0604020202020204" pitchFamily="34" charset="0"/>
              </a:rPr>
              <a:t>of common </a:t>
            </a:r>
            <a:r>
              <a:rPr lang="en-US" altLang="en-US" sz="2400" dirty="0" smtClean="0">
                <a:cs typeface="Arial" panose="020B0604020202020204" pitchFamily="34" charset="0"/>
              </a:rPr>
              <a:t>interest   </a:t>
            </a:r>
            <a:r>
              <a:rPr lang="en-US" altLang="en-US" sz="2400" dirty="0">
                <a:cs typeface="Arial" panose="020B0604020202020204" pitchFamily="34" charset="0"/>
              </a:rPr>
              <a:t>	</a:t>
            </a:r>
            <a:r>
              <a:rPr lang="en-US" altLang="en-US" sz="2400" u="dbl" dirty="0">
                <a:cs typeface="Arial" panose="020B0604020202020204" pitchFamily="34" charset="0"/>
              </a:rPr>
              <a:t>$   500,000 </a:t>
            </a:r>
            <a:endParaRPr lang="en-US" altLang="en-US" sz="2400" u="dbl" dirty="0" smtClean="0">
              <a:cs typeface="Arial" panose="020B0604020202020204" pitchFamily="34" charset="0"/>
            </a:endParaRPr>
          </a:p>
          <a:p>
            <a:pPr marL="857250" lvl="3" indent="0">
              <a:spcAft>
                <a:spcPts val="600"/>
              </a:spcAft>
              <a:buNone/>
              <a:defRPr/>
            </a:pPr>
            <a:r>
              <a:rPr lang="en-US" altLang="en-US" sz="2400" dirty="0">
                <a:cs typeface="Arial" panose="020B0604020202020204" pitchFamily="34" charset="0"/>
              </a:rPr>
              <a:t> </a:t>
            </a:r>
            <a:r>
              <a:rPr lang="en-US" altLang="en-US" sz="2400" dirty="0" smtClean="0">
                <a:cs typeface="Arial" panose="020B0604020202020204" pitchFamily="34" charset="0"/>
              </a:rPr>
              <a:t>                                                             *Must be at least 10% </a:t>
            </a:r>
            <a:endParaRPr lang="en-US" altLang="en-US" sz="2400" dirty="0">
              <a:cs typeface="Arial" panose="020B0604020202020204" pitchFamily="34" charset="0"/>
            </a:endParaRPr>
          </a:p>
          <a:p>
            <a:pPr marL="857250" lvl="3" indent="0">
              <a:spcAft>
                <a:spcPts val="600"/>
              </a:spcAft>
              <a:buNone/>
              <a:defRPr/>
            </a:pPr>
            <a:r>
              <a:rPr lang="en-US" altLang="en-US" dirty="0">
                <a:solidFill>
                  <a:srgbClr val="FF0000"/>
                </a:solidFill>
                <a:cs typeface="Arial" panose="020B0604020202020204" pitchFamily="34" charset="0"/>
              </a:rPr>
              <a:t>					</a:t>
            </a:r>
            <a:endParaRPr lang="en-US" altLang="en-US" u="sng" dirty="0">
              <a:cs typeface="Arial" panose="020B0604020202020204" pitchFamily="34" charset="0"/>
            </a:endParaRPr>
          </a:p>
        </p:txBody>
      </p:sp>
    </p:spTree>
    <p:extLst>
      <p:ext uri="{BB962C8B-B14F-4D97-AF65-F5344CB8AC3E}">
        <p14:creationId xmlns:p14="http://schemas.microsoft.com/office/powerpoint/2010/main" val="38381474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4000"/>
            <a:ext cx="5914800" cy="720000"/>
          </a:xfrm>
        </p:spPr>
        <p:txBody>
          <a:bodyPr/>
          <a:lstStyle/>
          <a:p>
            <a:r>
              <a:rPr lang="en-US" altLang="en-US" dirty="0">
                <a:cs typeface="Arial" panose="020B0604020202020204" pitchFamily="34" charset="0"/>
              </a:rPr>
              <a:t>Risks and Benefits</a:t>
            </a:r>
            <a:endParaRPr lang="en-US" dirty="0"/>
          </a:p>
        </p:txBody>
      </p:sp>
      <p:sp>
        <p:nvSpPr>
          <p:cNvPr id="3" name="Text Placeholder 2"/>
          <p:cNvSpPr>
            <a:spLocks noGrp="1"/>
          </p:cNvSpPr>
          <p:nvPr>
            <p:ph type="body" sz="quarter" idx="11"/>
          </p:nvPr>
        </p:nvSpPr>
        <p:spPr>
          <a:xfrm>
            <a:off x="457200" y="1332000"/>
            <a:ext cx="8418513" cy="4140000"/>
          </a:xfrm>
        </p:spPr>
        <p:txBody>
          <a:bodyPr/>
          <a:lstStyle/>
          <a:p>
            <a:pPr marL="0" lvl="1" indent="0">
              <a:spcBef>
                <a:spcPct val="0"/>
              </a:spcBef>
              <a:spcAft>
                <a:spcPts val="600"/>
              </a:spcAft>
              <a:buFontTx/>
              <a:buNone/>
              <a:defRPr/>
            </a:pPr>
            <a:r>
              <a:rPr lang="en-US" altLang="en-US" sz="2000" u="sng" dirty="0">
                <a:cs typeface="Arial" panose="020B0604020202020204" pitchFamily="34" charset="0"/>
              </a:rPr>
              <a:t>Downside</a:t>
            </a:r>
          </a:p>
          <a:p>
            <a:pPr marL="342900" lvl="1" indent="-342900">
              <a:spcBef>
                <a:spcPct val="0"/>
              </a:spcBef>
              <a:spcAft>
                <a:spcPts val="600"/>
              </a:spcAft>
              <a:buFont typeface="Wingdings" panose="05000000000000000000" pitchFamily="2" charset="2"/>
              <a:buChar char="§"/>
              <a:defRPr/>
            </a:pPr>
            <a:endParaRPr lang="en-US" altLang="en-US" sz="2000" dirty="0">
              <a:cs typeface="Arial" panose="020B0604020202020204" pitchFamily="34" charset="0"/>
            </a:endParaRPr>
          </a:p>
          <a:p>
            <a:pPr marL="342900" lvl="1" indent="-342900">
              <a:spcBef>
                <a:spcPct val="0"/>
              </a:spcBef>
              <a:spcAft>
                <a:spcPts val="600"/>
              </a:spcAft>
              <a:buFont typeface="Wingdings" panose="05000000000000000000" pitchFamily="2" charset="2"/>
              <a:buChar char="§"/>
              <a:defRPr/>
            </a:pPr>
            <a:r>
              <a:rPr lang="en-US" altLang="en-US" sz="2000" dirty="0">
                <a:cs typeface="Arial" panose="020B0604020202020204" pitchFamily="34" charset="0"/>
              </a:rPr>
              <a:t>Company cannot generate enough profit to make QPR’s beyond 4 years</a:t>
            </a:r>
          </a:p>
          <a:p>
            <a:pPr marL="342900" lvl="1" indent="-342900">
              <a:spcBef>
                <a:spcPct val="0"/>
              </a:spcBef>
              <a:spcAft>
                <a:spcPts val="600"/>
              </a:spcAft>
              <a:buFont typeface="Wingdings" panose="05000000000000000000" pitchFamily="2" charset="2"/>
              <a:buChar char="§"/>
              <a:defRPr/>
            </a:pPr>
            <a:endParaRPr lang="en-US" altLang="en-US" sz="2000" dirty="0">
              <a:cs typeface="Arial" panose="020B0604020202020204" pitchFamily="34" charset="0"/>
            </a:endParaRPr>
          </a:p>
          <a:p>
            <a:pPr marL="342900" lvl="1" indent="-342900">
              <a:spcBef>
                <a:spcPct val="0"/>
              </a:spcBef>
              <a:spcAft>
                <a:spcPts val="600"/>
              </a:spcAft>
              <a:buFont typeface="Wingdings" panose="05000000000000000000" pitchFamily="2" charset="2"/>
              <a:buChar char="§"/>
              <a:defRPr/>
            </a:pPr>
            <a:r>
              <a:rPr lang="en-US" altLang="en-US" sz="2000" dirty="0">
                <a:cs typeface="Arial" panose="020B0604020202020204" pitchFamily="34" charset="0"/>
              </a:rPr>
              <a:t>Company value at death of senior transferor is not capable of making liquidation payment to buy-out seniors preferred interest</a:t>
            </a:r>
          </a:p>
          <a:p>
            <a:pPr marL="342900" lvl="1" indent="-342900">
              <a:spcBef>
                <a:spcPct val="0"/>
              </a:spcBef>
              <a:spcAft>
                <a:spcPts val="600"/>
              </a:spcAft>
              <a:buFont typeface="Wingdings" panose="05000000000000000000" pitchFamily="2" charset="2"/>
              <a:buChar char="§"/>
              <a:defRPr/>
            </a:pPr>
            <a:endParaRPr lang="en-US" altLang="en-US" sz="2000" dirty="0">
              <a:cs typeface="Arial" panose="020B0604020202020204" pitchFamily="34" charset="0"/>
            </a:endParaRPr>
          </a:p>
          <a:p>
            <a:pPr marL="0" lvl="1" indent="0">
              <a:spcBef>
                <a:spcPct val="0"/>
              </a:spcBef>
              <a:spcAft>
                <a:spcPts val="600"/>
              </a:spcAft>
              <a:buFontTx/>
              <a:buNone/>
              <a:defRPr/>
            </a:pPr>
            <a:r>
              <a:rPr lang="en-US" altLang="en-US" sz="2000" u="sng" dirty="0">
                <a:cs typeface="Arial" panose="020B0604020202020204" pitchFamily="34" charset="0"/>
              </a:rPr>
              <a:t>Upside</a:t>
            </a:r>
          </a:p>
          <a:p>
            <a:pPr marL="342900" lvl="1" indent="-342900">
              <a:spcBef>
                <a:spcPct val="0"/>
              </a:spcBef>
              <a:spcAft>
                <a:spcPts val="600"/>
              </a:spcAft>
              <a:buFont typeface="Wingdings" panose="05000000000000000000" pitchFamily="2" charset="2"/>
              <a:buChar char="§"/>
              <a:defRPr/>
            </a:pPr>
            <a:endParaRPr lang="en-US" altLang="en-US" sz="2000" dirty="0">
              <a:cs typeface="Arial" panose="020B0604020202020204" pitchFamily="34" charset="0"/>
            </a:endParaRPr>
          </a:p>
          <a:p>
            <a:pPr marL="342900" lvl="1" indent="-342900">
              <a:spcBef>
                <a:spcPct val="0"/>
              </a:spcBef>
              <a:spcAft>
                <a:spcPts val="600"/>
              </a:spcAft>
              <a:buFont typeface="Wingdings" panose="05000000000000000000" pitchFamily="2" charset="2"/>
              <a:buChar char="§"/>
              <a:defRPr/>
            </a:pPr>
            <a:r>
              <a:rPr lang="en-US" altLang="en-US" sz="2000" dirty="0">
                <a:cs typeface="Arial" panose="020B0604020202020204" pitchFamily="34" charset="0"/>
              </a:rPr>
              <a:t>Company growth and upside value beyond liquidation right and QPR’s inures to common interests</a:t>
            </a:r>
          </a:p>
          <a:p>
            <a:endParaRPr lang="en-US" dirty="0"/>
          </a:p>
        </p:txBody>
      </p:sp>
    </p:spTree>
    <p:extLst>
      <p:ext uri="{BB962C8B-B14F-4D97-AF65-F5344CB8AC3E}">
        <p14:creationId xmlns:p14="http://schemas.microsoft.com/office/powerpoint/2010/main" val="2001111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533400" y="2895600"/>
            <a:ext cx="8011713" cy="801600"/>
          </a:xfrm>
        </p:spPr>
        <p:txBody>
          <a:bodyPr/>
          <a:lstStyle/>
          <a:p>
            <a:pPr algn="ctr"/>
            <a:r>
              <a:rPr lang="en-GB" sz="4400" dirty="0" smtClean="0"/>
              <a:t>Questions?</a:t>
            </a:r>
          </a:p>
        </p:txBody>
      </p:sp>
    </p:spTree>
    <p:extLst>
      <p:ext uri="{BB962C8B-B14F-4D97-AF65-F5344CB8AC3E}">
        <p14:creationId xmlns:p14="http://schemas.microsoft.com/office/powerpoint/2010/main" val="27150859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4000" y="4800600"/>
            <a:ext cx="4317600" cy="1828800"/>
          </a:xfrm>
          <a:prstGeom prst="rect">
            <a:avLst/>
          </a:prstGeom>
          <a:noFill/>
        </p:spPr>
        <p:txBody>
          <a:bodyPr wrap="square" lIns="0" tIns="0" rIns="0" bIns="0" rtlCol="0">
            <a:noAutofit/>
          </a:bodyPr>
          <a:lstStyle/>
          <a:p>
            <a:r>
              <a:rPr lang="en-US" sz="800" dirty="0" smtClean="0">
                <a:latin typeface="+mj-lt"/>
              </a:rPr>
              <a:t>UHY Advisors</a:t>
            </a:r>
          </a:p>
          <a:p>
            <a:endParaRPr lang="en-US" sz="800" dirty="0" smtClean="0">
              <a:latin typeface="+mj-lt"/>
            </a:endParaRPr>
          </a:p>
          <a:p>
            <a:endParaRPr lang="en-US" sz="800" dirty="0" smtClean="0">
              <a:latin typeface="+mj-lt"/>
            </a:endParaRPr>
          </a:p>
          <a:p>
            <a:endParaRPr lang="en-US" sz="800" dirty="0" smtClean="0">
              <a:latin typeface="+mj-lt"/>
            </a:endParaRPr>
          </a:p>
          <a:p>
            <a:r>
              <a:rPr lang="en-US" sz="800" dirty="0">
                <a:latin typeface="+mj-lt"/>
              </a:rPr>
              <a:t>UHY Advisors, Inc. provides tax and business consulting services through wholly owned subsidiary entities that operate under the name of “UHY Advisors.” </a:t>
            </a:r>
            <a:r>
              <a:rPr lang="en-US" sz="800" dirty="0" smtClean="0">
                <a:latin typeface="+mj-lt"/>
              </a:rPr>
              <a:t>UHY </a:t>
            </a:r>
            <a:r>
              <a:rPr lang="en-US" sz="800" dirty="0">
                <a:latin typeface="+mj-lt"/>
              </a:rPr>
              <a:t>Advisors, Inc. and its subsidiary entities are not licensed CPA firms.  UHY LLP is a licensed independent CPA firm that performs attest services in an alternative practice structure with UHY Advisors, Inc. and its subsidiary </a:t>
            </a:r>
            <a:r>
              <a:rPr lang="en-US" sz="800" dirty="0" smtClean="0">
                <a:latin typeface="+mj-lt"/>
              </a:rPr>
              <a:t>entities. UHY </a:t>
            </a:r>
            <a:r>
              <a:rPr lang="en-US" sz="800" dirty="0">
                <a:latin typeface="+mj-lt"/>
              </a:rPr>
              <a:t>Advisors, Inc. and UHY LLP are </a:t>
            </a:r>
            <a:r>
              <a:rPr lang="en-US" sz="800" dirty="0" smtClean="0">
                <a:latin typeface="+mj-lt"/>
              </a:rPr>
              <a:t>US </a:t>
            </a:r>
            <a:r>
              <a:rPr lang="en-US" sz="800" dirty="0">
                <a:latin typeface="+mj-lt"/>
              </a:rPr>
              <a:t>members of Urbach Hacker Young International Limited, a UK company, and form part of the international UHY network of legally independent accounting and consulting firms. “UHY” is the brand name for the UHY international network. Any services described herein are provided by UHY Advisors and/or UHY LLP (as the case may be) and not by UHY or any other member firm of UHY. Neither UHY nor any member of UHY has any liability for services provided by other members</a:t>
            </a:r>
            <a:r>
              <a:rPr lang="en-US" sz="800" dirty="0" smtClean="0">
                <a:latin typeface="+mj-lt"/>
              </a:rPr>
              <a:t>.</a:t>
            </a:r>
          </a:p>
          <a:p>
            <a:endParaRPr lang="en-US" sz="800" dirty="0" smtClean="0">
              <a:latin typeface="+mj-lt"/>
            </a:endParaRPr>
          </a:p>
          <a:p>
            <a:r>
              <a:rPr lang="en-US" sz="800" dirty="0" smtClean="0">
                <a:latin typeface="+mj-lt"/>
              </a:rPr>
              <a:t>© 2017 UHY Advisors</a:t>
            </a:r>
          </a:p>
          <a:p>
            <a:endParaRPr lang="en-US" sz="800" dirty="0" smtClean="0">
              <a:solidFill>
                <a:schemeClr val="tx2"/>
              </a:solidFill>
              <a:latin typeface="+mj-lt"/>
            </a:endParaRPr>
          </a:p>
        </p:txBody>
      </p:sp>
    </p:spTree>
    <p:extLst>
      <p:ext uri="{BB962C8B-B14F-4D97-AF65-F5344CB8AC3E}">
        <p14:creationId xmlns:p14="http://schemas.microsoft.com/office/powerpoint/2010/main" val="2812536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INCOMPLETE GIFT NON-GRANTOR TRUST (ING)</a:t>
            </a:r>
            <a:endParaRPr lang="en-US" dirty="0"/>
          </a:p>
        </p:txBody>
      </p:sp>
      <p:sp>
        <p:nvSpPr>
          <p:cNvPr id="3" name="Text Placeholder 2"/>
          <p:cNvSpPr>
            <a:spLocks noGrp="1"/>
          </p:cNvSpPr>
          <p:nvPr>
            <p:ph type="body" sz="quarter" idx="11"/>
          </p:nvPr>
        </p:nvSpPr>
        <p:spPr/>
        <p:txBody>
          <a:bodyPr/>
          <a:lstStyle/>
          <a:p>
            <a:pPr marL="457200" indent="-457200">
              <a:buFont typeface="+mj-lt"/>
              <a:buAutoNum type="arabicPeriod"/>
            </a:pPr>
            <a:r>
              <a:rPr lang="en-US" dirty="0" smtClean="0"/>
              <a:t>Not a grantor trust</a:t>
            </a:r>
          </a:p>
          <a:p>
            <a:pPr marL="457200" indent="-457200">
              <a:buFont typeface="+mj-lt"/>
              <a:buAutoNum type="arabicPeriod"/>
            </a:pPr>
            <a:r>
              <a:rPr lang="en-US" dirty="0" smtClean="0"/>
              <a:t>Not a completed gift</a:t>
            </a:r>
          </a:p>
          <a:p>
            <a:pPr marL="457200" indent="-457200">
              <a:buFont typeface="+mj-lt"/>
              <a:buAutoNum type="arabicPeriod"/>
            </a:pPr>
            <a:r>
              <a:rPr lang="en-US" dirty="0" smtClean="0"/>
              <a:t>Exclude the grantor and grantors spouse, unless decided by an adverse party</a:t>
            </a:r>
          </a:p>
          <a:p>
            <a:pPr marL="457200" indent="-457200">
              <a:buFont typeface="+mj-lt"/>
              <a:buAutoNum type="arabicPeriod"/>
            </a:pPr>
            <a:r>
              <a:rPr lang="en-US" dirty="0" smtClean="0"/>
              <a:t>Irrevocable</a:t>
            </a:r>
          </a:p>
          <a:p>
            <a:pPr marL="457200" indent="-457200">
              <a:buFont typeface="+mj-lt"/>
              <a:buAutoNum type="arabicPeriod"/>
            </a:pPr>
            <a:r>
              <a:rPr lang="en-US" dirty="0" smtClean="0"/>
              <a:t>Distribution Committee</a:t>
            </a:r>
          </a:p>
          <a:p>
            <a:pPr marL="457200" indent="-457200">
              <a:buFont typeface="+mj-lt"/>
              <a:buAutoNum type="arabicPeriod"/>
            </a:pPr>
            <a:r>
              <a:rPr lang="en-US" dirty="0" smtClean="0"/>
              <a:t>Grantor retains a testamentary special (non-general) power of appointment Sec 674(b)(3)</a:t>
            </a:r>
          </a:p>
          <a:p>
            <a:pPr marL="457200" indent="-457200">
              <a:buFont typeface="+mj-lt"/>
              <a:buAutoNum type="arabicPeriod"/>
            </a:pPr>
            <a:r>
              <a:rPr lang="en-US" dirty="0" smtClean="0"/>
              <a:t>Grantor retains power to modify or revoke with an adverse person</a:t>
            </a:r>
          </a:p>
          <a:p>
            <a:pPr marL="457200" indent="-457200">
              <a:buFont typeface="+mj-lt"/>
              <a:buAutoNum type="arabicPeriod"/>
            </a:pPr>
            <a:r>
              <a:rPr lang="en-US" dirty="0" smtClean="0"/>
              <a:t>In a non-income tax state</a:t>
            </a:r>
          </a:p>
        </p:txBody>
      </p:sp>
    </p:spTree>
    <p:extLst>
      <p:ext uri="{BB962C8B-B14F-4D97-AF65-F5344CB8AC3E}">
        <p14:creationId xmlns:p14="http://schemas.microsoft.com/office/powerpoint/2010/main" val="3015816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INCOMPLETE GIFT NON-GRANTOR TRUST (ING</a:t>
            </a:r>
            <a:r>
              <a:rPr lang="en-US" dirty="0" smtClean="0"/>
              <a:t>) (C</a:t>
            </a:r>
            <a:r>
              <a:rPr lang="en-US" cap="small" dirty="0" smtClean="0"/>
              <a:t>ontinued</a:t>
            </a:r>
            <a:r>
              <a:rPr lang="en-US" dirty="0" smtClean="0"/>
              <a:t>)</a:t>
            </a:r>
            <a:endParaRPr lang="en-US" dirty="0"/>
          </a:p>
        </p:txBody>
      </p:sp>
      <p:sp>
        <p:nvSpPr>
          <p:cNvPr id="3" name="Text Placeholder 2"/>
          <p:cNvSpPr>
            <a:spLocks noGrp="1"/>
          </p:cNvSpPr>
          <p:nvPr>
            <p:ph type="body" sz="quarter" idx="11"/>
          </p:nvPr>
        </p:nvSpPr>
        <p:spPr/>
        <p:txBody>
          <a:bodyPr/>
          <a:lstStyle/>
          <a:p>
            <a:r>
              <a:rPr lang="en-US" dirty="0" smtClean="0"/>
              <a:t>NEVADA – NING</a:t>
            </a:r>
          </a:p>
          <a:p>
            <a:r>
              <a:rPr lang="en-US" dirty="0" smtClean="0"/>
              <a:t>ALASKA – AKING</a:t>
            </a:r>
          </a:p>
          <a:p>
            <a:r>
              <a:rPr lang="en-US" dirty="0" smtClean="0"/>
              <a:t>DELAWARE – DING</a:t>
            </a:r>
          </a:p>
          <a:p>
            <a:r>
              <a:rPr lang="en-US" dirty="0" smtClean="0"/>
              <a:t>SOUTH DAKOTA – SPING</a:t>
            </a:r>
          </a:p>
          <a:p>
            <a:r>
              <a:rPr lang="en-US" dirty="0" smtClean="0"/>
              <a:t>WYOMING – WING</a:t>
            </a:r>
          </a:p>
          <a:p>
            <a:endParaRPr lang="en-US" dirty="0"/>
          </a:p>
          <a:p>
            <a:r>
              <a:rPr lang="en-US" dirty="0" smtClean="0"/>
              <a:t>New York such structure will be characterized as a grantor trust regardless of the fact that the trust is not a Grantor trust for Federal purposes</a:t>
            </a:r>
            <a:endParaRPr lang="en-US" dirty="0"/>
          </a:p>
        </p:txBody>
      </p:sp>
    </p:spTree>
    <p:extLst>
      <p:ext uri="{BB962C8B-B14F-4D97-AF65-F5344CB8AC3E}">
        <p14:creationId xmlns:p14="http://schemas.microsoft.com/office/powerpoint/2010/main" val="750144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INCOME TAXES	</a:t>
            </a:r>
            <a:endParaRPr lang="en-US" dirty="0"/>
          </a:p>
        </p:txBody>
      </p:sp>
      <p:sp>
        <p:nvSpPr>
          <p:cNvPr id="3" name="Text Placeholder 2"/>
          <p:cNvSpPr>
            <a:spLocks noGrp="1"/>
          </p:cNvSpPr>
          <p:nvPr>
            <p:ph type="body" sz="quarter" idx="11"/>
          </p:nvPr>
        </p:nvSpPr>
        <p:spPr/>
        <p:txBody>
          <a:bodyPr/>
          <a:lstStyle/>
          <a:p>
            <a:r>
              <a:rPr lang="en-US" dirty="0" smtClean="0"/>
              <a:t>Basis</a:t>
            </a:r>
          </a:p>
          <a:p>
            <a:r>
              <a:rPr lang="en-US" dirty="0" smtClean="0"/>
              <a:t>Tax Rates</a:t>
            </a:r>
          </a:p>
          <a:p>
            <a:r>
              <a:rPr lang="en-US" dirty="0" smtClean="0"/>
              <a:t>Section 67(g)</a:t>
            </a:r>
          </a:p>
          <a:p>
            <a:r>
              <a:rPr lang="en-US" dirty="0" smtClean="0"/>
              <a:t>Excess deductions on termination</a:t>
            </a:r>
          </a:p>
          <a:p>
            <a:r>
              <a:rPr lang="en-US" dirty="0" smtClean="0"/>
              <a:t>SALT Limitation</a:t>
            </a:r>
          </a:p>
          <a:p>
            <a:r>
              <a:rPr lang="en-US" dirty="0" smtClean="0"/>
              <a:t>Excess Business Loss Limitation</a:t>
            </a:r>
          </a:p>
          <a:p>
            <a:r>
              <a:rPr lang="en-US" dirty="0" smtClean="0"/>
              <a:t>Section 682 trusts</a:t>
            </a:r>
            <a:endParaRPr lang="en-US" dirty="0"/>
          </a:p>
        </p:txBody>
      </p:sp>
    </p:spTree>
    <p:extLst>
      <p:ext uri="{BB962C8B-B14F-4D97-AF65-F5344CB8AC3E}">
        <p14:creationId xmlns:p14="http://schemas.microsoft.com/office/powerpoint/2010/main" val="3061880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ORDinary</a:t>
            </a:r>
            <a:r>
              <a:rPr lang="en-US" dirty="0" smtClean="0"/>
              <a:t> INCOME TAX RATES</a:t>
            </a:r>
            <a:endParaRPr lang="en-US" dirty="0"/>
          </a:p>
        </p:txBody>
      </p:sp>
      <p:sp>
        <p:nvSpPr>
          <p:cNvPr id="3" name="Text Placeholder 2"/>
          <p:cNvSpPr>
            <a:spLocks noGrp="1"/>
          </p:cNvSpPr>
          <p:nvPr>
            <p:ph type="body" sz="quarter" idx="11"/>
          </p:nvPr>
        </p:nvSpPr>
        <p:spPr>
          <a:xfrm>
            <a:off x="533400" y="1219200"/>
            <a:ext cx="8342314" cy="4444800"/>
          </a:xfrm>
        </p:spPr>
        <p:txBody>
          <a:bodyPr/>
          <a:lstStyle/>
          <a:p>
            <a:r>
              <a:rPr lang="en-US" u="sng" dirty="0" smtClean="0"/>
              <a:t>Over</a:t>
            </a:r>
            <a:r>
              <a:rPr lang="en-US" dirty="0" smtClean="0"/>
              <a:t>                              </a:t>
            </a:r>
            <a:r>
              <a:rPr lang="en-US" u="sng" dirty="0" smtClean="0"/>
              <a:t>Not Over</a:t>
            </a:r>
            <a:r>
              <a:rPr lang="en-US" dirty="0" smtClean="0"/>
              <a:t>                                 </a:t>
            </a:r>
            <a:r>
              <a:rPr lang="en-US" u="sng" dirty="0" smtClean="0"/>
              <a:t>Rate</a:t>
            </a:r>
          </a:p>
          <a:p>
            <a:r>
              <a:rPr lang="en-US" dirty="0" smtClean="0"/>
              <a:t>  -0-							  2,550							10%</a:t>
            </a:r>
          </a:p>
          <a:p>
            <a:r>
              <a:rPr lang="en-US" dirty="0" smtClean="0"/>
              <a:t>2,550							  9,150							24%</a:t>
            </a:r>
          </a:p>
          <a:p>
            <a:r>
              <a:rPr lang="en-US" dirty="0" smtClean="0"/>
              <a:t>9,150							12,500						     35%</a:t>
            </a:r>
          </a:p>
          <a:p>
            <a:r>
              <a:rPr lang="en-US" dirty="0" smtClean="0"/>
              <a:t>12,500														     37%</a:t>
            </a:r>
            <a:endParaRPr lang="en-US" dirty="0"/>
          </a:p>
          <a:p>
            <a:endParaRPr lang="en-US" dirty="0" smtClean="0"/>
          </a:p>
          <a:p>
            <a:r>
              <a:rPr lang="en-US" dirty="0" smtClean="0"/>
              <a:t>Qualified Dividends &amp; LTL rates*</a:t>
            </a:r>
          </a:p>
          <a:p>
            <a:r>
              <a:rPr lang="en-US" dirty="0"/>
              <a:t> </a:t>
            </a:r>
            <a:r>
              <a:rPr lang="en-US" dirty="0" smtClean="0"/>
              <a:t>-0-						        2,600							-0-</a:t>
            </a:r>
          </a:p>
          <a:p>
            <a:r>
              <a:rPr lang="en-US" dirty="0" smtClean="0"/>
              <a:t>2,600							12,700							15%</a:t>
            </a:r>
          </a:p>
          <a:p>
            <a:r>
              <a:rPr lang="en-US" dirty="0" smtClean="0"/>
              <a:t>12,700															20%</a:t>
            </a:r>
          </a:p>
          <a:p>
            <a:endParaRPr lang="en-US" dirty="0" smtClean="0"/>
          </a:p>
          <a:p>
            <a:r>
              <a:rPr lang="en-US" dirty="0" smtClean="0"/>
              <a:t>*Add 3.8% Net Investment Income</a:t>
            </a:r>
            <a:endParaRPr lang="en-US" dirty="0"/>
          </a:p>
        </p:txBody>
      </p:sp>
    </p:spTree>
    <p:extLst>
      <p:ext uri="{BB962C8B-B14F-4D97-AF65-F5344CB8AC3E}">
        <p14:creationId xmlns:p14="http://schemas.microsoft.com/office/powerpoint/2010/main" val="2023987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332000"/>
            <a:ext cx="8418513" cy="4992600"/>
          </a:xfrm>
        </p:spPr>
        <p:txBody>
          <a:bodyPr/>
          <a:lstStyle/>
          <a:p>
            <a:pPr lvl="1"/>
            <a:r>
              <a:rPr lang="en-GB" dirty="0" smtClean="0"/>
              <a:t>All miscellaneous itemized deductions</a:t>
            </a:r>
          </a:p>
          <a:p>
            <a:pPr marL="0" lvl="1" indent="0">
              <a:buNone/>
            </a:pPr>
            <a:r>
              <a:rPr lang="en-GB" dirty="0"/>
              <a:t> </a:t>
            </a:r>
            <a:r>
              <a:rPr lang="en-GB" dirty="0" smtClean="0"/>
              <a:t>        Exceptions:</a:t>
            </a:r>
          </a:p>
          <a:p>
            <a:pPr marL="0" lvl="1" indent="0">
              <a:buNone/>
            </a:pPr>
            <a:r>
              <a:rPr lang="en-GB" dirty="0"/>
              <a:t>	</a:t>
            </a:r>
            <a:r>
              <a:rPr lang="en-GB" dirty="0" smtClean="0"/>
              <a:t>	Interest</a:t>
            </a:r>
          </a:p>
          <a:p>
            <a:pPr marL="0" lvl="1" indent="0">
              <a:buNone/>
            </a:pPr>
            <a:r>
              <a:rPr lang="en-GB" dirty="0"/>
              <a:t>	</a:t>
            </a:r>
            <a:r>
              <a:rPr lang="en-GB" dirty="0" smtClean="0"/>
              <a:t>	Taxes</a:t>
            </a:r>
          </a:p>
          <a:p>
            <a:pPr marL="0" lvl="1" indent="0">
              <a:buNone/>
            </a:pPr>
            <a:r>
              <a:rPr lang="en-GB" dirty="0"/>
              <a:t>	</a:t>
            </a:r>
            <a:r>
              <a:rPr lang="en-GB" dirty="0" smtClean="0"/>
              <a:t>	Casualty/theft losses</a:t>
            </a:r>
          </a:p>
          <a:p>
            <a:pPr marL="0" lvl="1" indent="0">
              <a:buNone/>
            </a:pPr>
            <a:r>
              <a:rPr lang="en-GB" dirty="0"/>
              <a:t>	</a:t>
            </a:r>
            <a:r>
              <a:rPr lang="en-GB" dirty="0" smtClean="0"/>
              <a:t>	Charitable contributions</a:t>
            </a:r>
          </a:p>
          <a:p>
            <a:pPr marL="540000" lvl="3" indent="0">
              <a:buNone/>
            </a:pPr>
            <a:endParaRPr lang="en-GB" sz="800" dirty="0" smtClean="0"/>
          </a:p>
          <a:p>
            <a:pPr lvl="1"/>
            <a:r>
              <a:rPr lang="en-GB" dirty="0" smtClean="0"/>
              <a:t>Section 67(e) Exception to the 2% floor (Knight v. Comm)</a:t>
            </a:r>
          </a:p>
          <a:p>
            <a:pPr marL="810000" lvl="4" indent="0">
              <a:buNone/>
            </a:pPr>
            <a:r>
              <a:rPr lang="en-GB" dirty="0" smtClean="0"/>
              <a:t>“If the deduction is for costs which would not have been incurred if the property were not held in a trust or estate”. (fiduciary specific expenses)</a:t>
            </a:r>
          </a:p>
          <a:p>
            <a:pPr lvl="1"/>
            <a:endParaRPr lang="en-GB" sz="800" dirty="0"/>
          </a:p>
          <a:p>
            <a:pPr lvl="1"/>
            <a:r>
              <a:rPr lang="en-GB" dirty="0" smtClean="0"/>
              <a:t>New Section 67(g)</a:t>
            </a:r>
          </a:p>
          <a:p>
            <a:pPr lvl="3"/>
            <a:r>
              <a:rPr lang="en-GB" dirty="0" smtClean="0"/>
              <a:t>“no miscellaneous itemized deductions shall be allowed”</a:t>
            </a:r>
          </a:p>
        </p:txBody>
      </p:sp>
      <p:sp>
        <p:nvSpPr>
          <p:cNvPr id="7" name="Title 1"/>
          <p:cNvSpPr>
            <a:spLocks noGrp="1"/>
          </p:cNvSpPr>
          <p:nvPr>
            <p:ph type="title"/>
          </p:nvPr>
        </p:nvSpPr>
        <p:spPr>
          <a:xfrm>
            <a:off x="864000" y="234000"/>
            <a:ext cx="5508000" cy="720000"/>
          </a:xfrm>
        </p:spPr>
        <p:txBody>
          <a:bodyPr/>
          <a:lstStyle/>
          <a:p>
            <a:r>
              <a:rPr lang="en-US" dirty="0" smtClean="0"/>
              <a:t>CODE SECTION 67</a:t>
            </a:r>
            <a:endParaRPr lang="en-US" dirty="0"/>
          </a:p>
        </p:txBody>
      </p:sp>
    </p:spTree>
    <p:extLst>
      <p:ext uri="{BB962C8B-B14F-4D97-AF65-F5344CB8AC3E}">
        <p14:creationId xmlns:p14="http://schemas.microsoft.com/office/powerpoint/2010/main" val="1404583552"/>
      </p:ext>
    </p:extLst>
  </p:cSld>
  <p:clrMapOvr>
    <a:masterClrMapping/>
  </p:clrMapOvr>
  <p:timing>
    <p:tnLst>
      <p:par>
        <p:cTn id="1" dur="indefinite" restart="never" nodeType="tmRoot"/>
      </p:par>
    </p:tnLst>
  </p:timing>
</p:sld>
</file>

<file path=ppt/theme/theme1.xml><?xml version="1.0" encoding="utf-8"?>
<a:theme xmlns:a="http://schemas.openxmlformats.org/drawingml/2006/main" name="UHY_National_template_PPT_only_use_Branded_v4">
  <a:themeElements>
    <a:clrScheme name="UHY-National-PPT">
      <a:dk1>
        <a:srgbClr val="000000"/>
      </a:dk1>
      <a:lt1>
        <a:srgbClr val="FFFFFF"/>
      </a:lt1>
      <a:dk2>
        <a:srgbClr val="003478"/>
      </a:dk2>
      <a:lt2>
        <a:srgbClr val="61C250"/>
      </a:lt2>
      <a:accent1>
        <a:srgbClr val="CECD00"/>
      </a:accent1>
      <a:accent2>
        <a:srgbClr val="8FC3EA"/>
      </a:accent2>
      <a:accent3>
        <a:srgbClr val="00A8CB"/>
      </a:accent3>
      <a:accent4>
        <a:srgbClr val="0080AC"/>
      </a:accent4>
      <a:accent5>
        <a:srgbClr val="00385A"/>
      </a:accent5>
      <a:accent6>
        <a:srgbClr val="FFD200"/>
      </a:accent6>
      <a:hlink>
        <a:srgbClr val="F78E1E"/>
      </a:hlink>
      <a:folHlink>
        <a:srgbClr val="CD5A1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solidFill>
          <a:schemeClr val="accent1"/>
        </a:solidFill>
        <a:ln w="635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a:noFill/>
      </a:spPr>
      <a:bodyPr wrap="square" lIns="0" tIns="0" rIns="0" bIns="0" rtlCol="0">
        <a:spAutoFit/>
      </a:bodyPr>
      <a:lstStyle>
        <a:defPPr>
          <a:defRPr sz="800" dirty="0" smtClean="0">
            <a:solidFill>
              <a:schemeClr val="bg2"/>
            </a:solidFill>
            <a:latin typeface="+mn-lt"/>
          </a:defRPr>
        </a:defPPr>
      </a:lstStyle>
    </a:txDef>
  </a:objectDefaults>
  <a:extraClrSchemeLst>
    <a:extraClrScheme>
      <a:clrScheme name="Blank Presentation 1">
        <a:dk1>
          <a:srgbClr val="000000"/>
        </a:dk1>
        <a:lt1>
          <a:srgbClr val="FFFFFF"/>
        </a:lt1>
        <a:dk2>
          <a:srgbClr val="FFFFFF"/>
        </a:dk2>
        <a:lt2>
          <a:srgbClr val="585858"/>
        </a:lt2>
        <a:accent1>
          <a:srgbClr val="B93092"/>
        </a:accent1>
        <a:accent2>
          <a:srgbClr val="00A4E4"/>
        </a:accent2>
        <a:accent3>
          <a:srgbClr val="FFFFFF"/>
        </a:accent3>
        <a:accent4>
          <a:srgbClr val="000000"/>
        </a:accent4>
        <a:accent5>
          <a:srgbClr val="D9ADC7"/>
        </a:accent5>
        <a:accent6>
          <a:srgbClr val="0094CF"/>
        </a:accent6>
        <a:hlink>
          <a:srgbClr val="F47B20"/>
        </a:hlink>
        <a:folHlink>
          <a:srgbClr val="8CC63F"/>
        </a:folHlink>
      </a:clrScheme>
      <a:clrMap bg1="lt1" tx1="dk1" bg2="lt2" tx2="dk2" accent1="accent1" accent2="accent2" accent3="accent3" accent4="accent4" accent5="accent5" accent6="accent6" hlink="hlink" folHlink="folHlink"/>
    </a:extraClrScheme>
  </a:extraClrSchemeLst>
  <a:custClrLst>
    <a:custClr name="P 485">
      <a:srgbClr val="EE3124"/>
    </a:custClr>
    <a:custClr name="P 200">
      <a:srgbClr val="D31245"/>
    </a:custClr>
    <a:custClr name="P 212">
      <a:srgbClr val="F16D9A"/>
    </a:custClr>
    <a:custClr name="P 241">
      <a:srgbClr val="B51A8A"/>
    </a:custClr>
    <a:custClr name="P 229">
      <a:srgbClr val="7A003C"/>
    </a:custClr>
    <a:custClr name="P 262">
      <a:srgbClr val="56004E"/>
    </a:custClr>
    <a:custClr name="P 2572">
      <a:srgbClr val="B28FC2"/>
    </a:custClr>
    <a:custClr name="P 266">
      <a:srgbClr val="5A3F99"/>
    </a:custClr>
    <a:custClr name="P 2745">
      <a:srgbClr val="232F84"/>
    </a:custClr>
    <a:custClr name="P 571">
      <a:srgbClr val="ACDCD4"/>
    </a:custClr>
    <a:custClr name="P 3275">
      <a:srgbClr val="00ACA1"/>
    </a:custClr>
    <a:custClr name="P 3302">
      <a:srgbClr val="004D43"/>
    </a:custClr>
  </a:custClrLst>
</a:theme>
</file>

<file path=ppt/theme/theme2.xml><?xml version="1.0" encoding="utf-8"?>
<a:theme xmlns:a="http://schemas.openxmlformats.org/drawingml/2006/main" name="Slides with iconography">
  <a:themeElements>
    <a:clrScheme name="UHY-National-PPT">
      <a:dk1>
        <a:srgbClr val="000000"/>
      </a:dk1>
      <a:lt1>
        <a:srgbClr val="FFFFFF"/>
      </a:lt1>
      <a:dk2>
        <a:srgbClr val="003478"/>
      </a:dk2>
      <a:lt2>
        <a:srgbClr val="61C250"/>
      </a:lt2>
      <a:accent1>
        <a:srgbClr val="CECD00"/>
      </a:accent1>
      <a:accent2>
        <a:srgbClr val="8FC3EA"/>
      </a:accent2>
      <a:accent3>
        <a:srgbClr val="00A8CB"/>
      </a:accent3>
      <a:accent4>
        <a:srgbClr val="0080AC"/>
      </a:accent4>
      <a:accent5>
        <a:srgbClr val="00385A"/>
      </a:accent5>
      <a:accent6>
        <a:srgbClr val="FFD200"/>
      </a:accent6>
      <a:hlink>
        <a:srgbClr val="F78E1E"/>
      </a:hlink>
      <a:folHlink>
        <a:srgbClr val="CD5A1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Arial" charset="0"/>
          </a:defRPr>
        </a:defPPr>
      </a:lstStyle>
    </a:spDef>
    <a:lnDef>
      <a:spPr bwMode="auto">
        <a:solidFill>
          <a:schemeClr val="accent1"/>
        </a:solidFill>
        <a:ln w="635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Blank Presentation 1">
        <a:dk1>
          <a:srgbClr val="000000"/>
        </a:dk1>
        <a:lt1>
          <a:srgbClr val="FFFFFF"/>
        </a:lt1>
        <a:dk2>
          <a:srgbClr val="FFFFFF"/>
        </a:dk2>
        <a:lt2>
          <a:srgbClr val="585858"/>
        </a:lt2>
        <a:accent1>
          <a:srgbClr val="B93092"/>
        </a:accent1>
        <a:accent2>
          <a:srgbClr val="00A4E4"/>
        </a:accent2>
        <a:accent3>
          <a:srgbClr val="FFFFFF"/>
        </a:accent3>
        <a:accent4>
          <a:srgbClr val="000000"/>
        </a:accent4>
        <a:accent5>
          <a:srgbClr val="D9ADC7"/>
        </a:accent5>
        <a:accent6>
          <a:srgbClr val="0094CF"/>
        </a:accent6>
        <a:hlink>
          <a:srgbClr val="F47B20"/>
        </a:hlink>
        <a:folHlink>
          <a:srgbClr val="8CC63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lides without iconography">
  <a:themeElements>
    <a:clrScheme name="UHY-National-PPT">
      <a:dk1>
        <a:srgbClr val="000000"/>
      </a:dk1>
      <a:lt1>
        <a:srgbClr val="FFFFFF"/>
      </a:lt1>
      <a:dk2>
        <a:srgbClr val="003478"/>
      </a:dk2>
      <a:lt2>
        <a:srgbClr val="61C250"/>
      </a:lt2>
      <a:accent1>
        <a:srgbClr val="CECD00"/>
      </a:accent1>
      <a:accent2>
        <a:srgbClr val="8FC3EA"/>
      </a:accent2>
      <a:accent3>
        <a:srgbClr val="00A8CB"/>
      </a:accent3>
      <a:accent4>
        <a:srgbClr val="0080AC"/>
      </a:accent4>
      <a:accent5>
        <a:srgbClr val="00385A"/>
      </a:accent5>
      <a:accent6>
        <a:srgbClr val="FFD200"/>
      </a:accent6>
      <a:hlink>
        <a:srgbClr val="F78E1E"/>
      </a:hlink>
      <a:folHlink>
        <a:srgbClr val="CD5A1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solidFill>
          <a:schemeClr val="accent1"/>
        </a:solidFill>
        <a:ln w="635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Blank Presentation 1">
        <a:dk1>
          <a:srgbClr val="000000"/>
        </a:dk1>
        <a:lt1>
          <a:srgbClr val="FFFFFF"/>
        </a:lt1>
        <a:dk2>
          <a:srgbClr val="FFFFFF"/>
        </a:dk2>
        <a:lt2>
          <a:srgbClr val="585858"/>
        </a:lt2>
        <a:accent1>
          <a:srgbClr val="B93092"/>
        </a:accent1>
        <a:accent2>
          <a:srgbClr val="00A4E4"/>
        </a:accent2>
        <a:accent3>
          <a:srgbClr val="FFFFFF"/>
        </a:accent3>
        <a:accent4>
          <a:srgbClr val="000000"/>
        </a:accent4>
        <a:accent5>
          <a:srgbClr val="D9ADC7"/>
        </a:accent5>
        <a:accent6>
          <a:srgbClr val="0094CF"/>
        </a:accent6>
        <a:hlink>
          <a:srgbClr val="F47B20"/>
        </a:hlink>
        <a:folHlink>
          <a:srgbClr val="8CC63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Slides without iconography and strapline">
  <a:themeElements>
    <a:clrScheme name="UHY-National-PPT">
      <a:dk1>
        <a:srgbClr val="000000"/>
      </a:dk1>
      <a:lt1>
        <a:srgbClr val="FFFFFF"/>
      </a:lt1>
      <a:dk2>
        <a:srgbClr val="003478"/>
      </a:dk2>
      <a:lt2>
        <a:srgbClr val="61C250"/>
      </a:lt2>
      <a:accent1>
        <a:srgbClr val="CECD00"/>
      </a:accent1>
      <a:accent2>
        <a:srgbClr val="8FC3EA"/>
      </a:accent2>
      <a:accent3>
        <a:srgbClr val="00A8CB"/>
      </a:accent3>
      <a:accent4>
        <a:srgbClr val="0080AC"/>
      </a:accent4>
      <a:accent5>
        <a:srgbClr val="00385A"/>
      </a:accent5>
      <a:accent6>
        <a:srgbClr val="FFD200"/>
      </a:accent6>
      <a:hlink>
        <a:srgbClr val="F78E1E"/>
      </a:hlink>
      <a:folHlink>
        <a:srgbClr val="CD5A1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solidFill>
          <a:schemeClr val="accent1"/>
        </a:solidFill>
        <a:ln w="635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Blank Presentation 1">
        <a:dk1>
          <a:srgbClr val="000000"/>
        </a:dk1>
        <a:lt1>
          <a:srgbClr val="FFFFFF"/>
        </a:lt1>
        <a:dk2>
          <a:srgbClr val="FFFFFF"/>
        </a:dk2>
        <a:lt2>
          <a:srgbClr val="585858"/>
        </a:lt2>
        <a:accent1>
          <a:srgbClr val="B93092"/>
        </a:accent1>
        <a:accent2>
          <a:srgbClr val="00A4E4"/>
        </a:accent2>
        <a:accent3>
          <a:srgbClr val="FFFFFF"/>
        </a:accent3>
        <a:accent4>
          <a:srgbClr val="000000"/>
        </a:accent4>
        <a:accent5>
          <a:srgbClr val="D9ADC7"/>
        </a:accent5>
        <a:accent6>
          <a:srgbClr val="0094CF"/>
        </a:accent6>
        <a:hlink>
          <a:srgbClr val="F47B20"/>
        </a:hlink>
        <a:folHlink>
          <a:srgbClr val="8CC63F"/>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UHY_National_template_PPT_only_use_Branded_v4</Template>
  <TotalTime>12561</TotalTime>
  <Words>2699</Words>
  <Application>Microsoft Office PowerPoint</Application>
  <PresentationFormat>On-screen Show (4:3)</PresentationFormat>
  <Paragraphs>396</Paragraphs>
  <Slides>46</Slides>
  <Notes>11</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46</vt:i4>
      </vt:variant>
    </vt:vector>
  </HeadingPairs>
  <TitlesOfParts>
    <vt:vector size="57" baseType="lpstr">
      <vt:lpstr>ＭＳ Ｐゴシック</vt:lpstr>
      <vt:lpstr>Arial</vt:lpstr>
      <vt:lpstr>Calibri</vt:lpstr>
      <vt:lpstr>FG Rebecca</vt:lpstr>
      <vt:lpstr>Times</vt:lpstr>
      <vt:lpstr>Trebuchet MS</vt:lpstr>
      <vt:lpstr>Wingdings</vt:lpstr>
      <vt:lpstr>UHY_National_template_PPT_only_use_Branded_v4</vt:lpstr>
      <vt:lpstr>Slides with iconography</vt:lpstr>
      <vt:lpstr>Slides without iconography</vt:lpstr>
      <vt:lpstr>Slides without iconography and strapline</vt:lpstr>
      <vt:lpstr>NEW PARADIGM IN PLANNING</vt:lpstr>
      <vt:lpstr>INDEX</vt:lpstr>
      <vt:lpstr>NON-GRANTOR TRUSTS </vt:lpstr>
      <vt:lpstr>MULTI TRUST RULE</vt:lpstr>
      <vt:lpstr>INCOMPLETE GIFT NON-GRANTOR TRUST (ING)</vt:lpstr>
      <vt:lpstr>INCOMPLETE GIFT NON-GRANTOR TRUST (ING) (Continued)</vt:lpstr>
      <vt:lpstr>INCOME TAXES </vt:lpstr>
      <vt:lpstr>ORDinary INCOME TAX RATES</vt:lpstr>
      <vt:lpstr>CODE SECTION 67</vt:lpstr>
      <vt:lpstr>CODE SECTION 67</vt:lpstr>
      <vt:lpstr>CODE SECTION 67</vt:lpstr>
      <vt:lpstr>what is  WHAT ISN’T</vt:lpstr>
      <vt:lpstr>what is  WHAT MAYBE WHAT ISN’T</vt:lpstr>
      <vt:lpstr>what is  WHAT MAYBE WHAT ISN’T</vt:lpstr>
      <vt:lpstr>ESTATES &amp; NON-GRANTOR TRUSTS </vt:lpstr>
      <vt:lpstr>Excess business loss limitation</vt:lpstr>
      <vt:lpstr>NEW JERSEY’S RESPONSE TO THE TCJA PROPERTY TAXES AS “CHARITABLE DONATIONS”</vt:lpstr>
      <vt:lpstr>SECTION 682 TRUSTS </vt:lpstr>
      <vt:lpstr>IRS ASSUMED RATES</vt:lpstr>
      <vt:lpstr>Intra family loans </vt:lpstr>
      <vt:lpstr>Historical Review of Required Interest Rates Intra-Family Loans – Section 1274 Rate</vt:lpstr>
      <vt:lpstr>HISTORICAL REVIEW OF SECTION 7520 RATE</vt:lpstr>
      <vt:lpstr>Advantages of Intra-Family Loans When Interest Rates are Low - * who remembers crown loans? Dykeman 7872</vt:lpstr>
      <vt:lpstr>Using Low Code Section 1274 Rate - *parent says I don’t need anymore, give the kids the upside</vt:lpstr>
      <vt:lpstr>Loans/Transfers Between Related Parties May Be A Deemed Gift - Due care – loan administration is important</vt:lpstr>
      <vt:lpstr>Refinancing Notes – * volatile rates over past ten years, opportunity to lower amount- Extend Term or Lower AFR</vt:lpstr>
      <vt:lpstr>Deductibility of Interest Paid by Borrower</vt:lpstr>
      <vt:lpstr>      Forgiveness </vt:lpstr>
      <vt:lpstr>Valuation at Death of Note Holder </vt:lpstr>
      <vt:lpstr>Debts of Decedents - *Other side of coin  – Subject to Greater Scrutiny </vt:lpstr>
      <vt:lpstr>Illustration:  Intra-Family Loan</vt:lpstr>
      <vt:lpstr>SALE TO A GRANTOR TRUST (IDGT)</vt:lpstr>
      <vt:lpstr>Installment Sale to IDGT – intra-family loan, trust acquires assets – why not an interest in the flp? </vt:lpstr>
      <vt:lpstr>How is the Purchase Price Paid?</vt:lpstr>
      <vt:lpstr>Income Taxation of Sale to IDGT</vt:lpstr>
      <vt:lpstr>Taxation of Gift</vt:lpstr>
      <vt:lpstr>Is There a Gift on Sale Portion of the Transaction?</vt:lpstr>
      <vt:lpstr>Comparison of GRAT and Installment Sale to IDGT</vt:lpstr>
      <vt:lpstr>Why Could Sale to IDGT Outperform GRAT?</vt:lpstr>
      <vt:lpstr>PowerPoint Presentation</vt:lpstr>
      <vt:lpstr>History - *Goes back many, many, many years</vt:lpstr>
      <vt:lpstr>Section 2701 Definitions</vt:lpstr>
      <vt:lpstr>Example</vt:lpstr>
      <vt:lpstr>Risks and Benefits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heading  goes here</dc:title>
  <dc:creator>Eliz71746</dc:creator>
  <cp:lastModifiedBy>Penas, Esther</cp:lastModifiedBy>
  <cp:revision>256</cp:revision>
  <cp:lastPrinted>2018-11-27T16:45:18Z</cp:lastPrinted>
  <dcterms:created xsi:type="dcterms:W3CDTF">2012-05-17T15:25:59Z</dcterms:created>
  <dcterms:modified xsi:type="dcterms:W3CDTF">2018-11-27T17:16:17Z</dcterms:modified>
</cp:coreProperties>
</file>